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Playfair Display"/>
      <p:regular r:id="rId33"/>
      <p:bold r:id="rId34"/>
      <p:italic r:id="rId35"/>
      <p:boldItalic r:id="rId36"/>
    </p:embeddedFont>
    <p:embeddedFont>
      <p:font typeface="Montserrat"/>
      <p:regular r:id="rId37"/>
      <p:bold r:id="rId38"/>
      <p:italic r:id="rId39"/>
      <p:boldItalic r:id="rId40"/>
    </p:embeddedFont>
    <p:embeddedFont>
      <p:font typeface="Lato"/>
      <p:regular r:id="rId41"/>
      <p:bold r:id="rId42"/>
      <p:italic r:id="rId43"/>
      <p:boldItalic r:id="rId44"/>
    </p:embeddedFont>
    <p:embeddedFont>
      <p:font typeface="Oswald"/>
      <p:regular r:id="rId45"/>
      <p:bold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41FEB84-E92E-4237-AFB9-A2496DFD5C09}">
  <a:tblStyle styleId="{B41FEB84-E92E-4237-AFB9-A2496DFD5C0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Italic.fntdata"/><Relationship Id="rId20" Type="http://schemas.openxmlformats.org/officeDocument/2006/relationships/slide" Target="slides/slide14.xml"/><Relationship Id="rId42" Type="http://schemas.openxmlformats.org/officeDocument/2006/relationships/font" Target="fonts/Lato-bold.fntdata"/><Relationship Id="rId41" Type="http://schemas.openxmlformats.org/officeDocument/2006/relationships/font" Target="fonts/Lato-regular.fntdata"/><Relationship Id="rId22" Type="http://schemas.openxmlformats.org/officeDocument/2006/relationships/slide" Target="slides/slide16.xml"/><Relationship Id="rId44" Type="http://schemas.openxmlformats.org/officeDocument/2006/relationships/font" Target="fonts/Lato-boldItalic.fntdata"/><Relationship Id="rId21" Type="http://schemas.openxmlformats.org/officeDocument/2006/relationships/slide" Target="slides/slide15.xml"/><Relationship Id="rId43" Type="http://schemas.openxmlformats.org/officeDocument/2006/relationships/font" Target="fonts/Lato-italic.fntdata"/><Relationship Id="rId24" Type="http://schemas.openxmlformats.org/officeDocument/2006/relationships/slide" Target="slides/slide18.xml"/><Relationship Id="rId46" Type="http://schemas.openxmlformats.org/officeDocument/2006/relationships/font" Target="fonts/Oswald-bold.fntdata"/><Relationship Id="rId23" Type="http://schemas.openxmlformats.org/officeDocument/2006/relationships/slide" Target="slides/slide17.xml"/><Relationship Id="rId45" Type="http://schemas.openxmlformats.org/officeDocument/2006/relationships/font" Target="fonts/Oswa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PlayfairDisplay-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PlayfairDisplay-italic.fntdata"/><Relationship Id="rId12" Type="http://schemas.openxmlformats.org/officeDocument/2006/relationships/slide" Target="slides/slide6.xml"/><Relationship Id="rId34" Type="http://schemas.openxmlformats.org/officeDocument/2006/relationships/font" Target="fonts/PlayfairDisplay-bold.fntdata"/><Relationship Id="rId15" Type="http://schemas.openxmlformats.org/officeDocument/2006/relationships/slide" Target="slides/slide9.xml"/><Relationship Id="rId37" Type="http://schemas.openxmlformats.org/officeDocument/2006/relationships/font" Target="fonts/Montserrat-regular.fntdata"/><Relationship Id="rId14" Type="http://schemas.openxmlformats.org/officeDocument/2006/relationships/slide" Target="slides/slide8.xml"/><Relationship Id="rId36" Type="http://schemas.openxmlformats.org/officeDocument/2006/relationships/font" Target="fonts/PlayfairDisplay-boldItalic.fntdata"/><Relationship Id="rId17" Type="http://schemas.openxmlformats.org/officeDocument/2006/relationships/slide" Target="slides/slide11.xml"/><Relationship Id="rId39" Type="http://schemas.openxmlformats.org/officeDocument/2006/relationships/font" Target="fonts/Montserrat-italic.fntdata"/><Relationship Id="rId16" Type="http://schemas.openxmlformats.org/officeDocument/2006/relationships/slide" Target="slides/slide10.xml"/><Relationship Id="rId38" Type="http://schemas.openxmlformats.org/officeDocument/2006/relationships/font" Target="fonts/Montserrat-bold.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atastudio.google.com/open/1GCwkYrQMg6IZx3y7T_DKf4ZxcF8dPgWH"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loud.google.com/bigquery/docs/gis-getting-started" TargetMode="External"/><Relationship Id="rId3" Type="http://schemas.openxmlformats.org/officeDocument/2006/relationships/hyperlink" Target="https://cloud.google.com/bigquery/docs/gis-getting-started" TargetMode="External"/><Relationship Id="rId4" Type="http://schemas.openxmlformats.org/officeDocument/2006/relationships/hyperlink" Target="https://bigquerygeoviz.appspot.com/" TargetMode="External"/><Relationship Id="rId5" Type="http://schemas.openxmlformats.org/officeDocument/2006/relationships/hyperlink" Target="https://bigquerygeoviz.appspot.com/"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60eded47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60eded47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60efbd9f3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60efbd9f3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60efbd9f3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60efbd9f3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60efbd9f3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60efbd9f3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60efbd9f3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60efbd9f3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60eded4709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60eded4709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highlight>
                  <a:srgbClr val="F7F7F7"/>
                </a:highlight>
              </a:rPr>
              <a:t>%%</a:t>
            </a:r>
            <a:r>
              <a:rPr b="1" lang="en">
                <a:solidFill>
                  <a:srgbClr val="008000"/>
                </a:solidFill>
                <a:highlight>
                  <a:srgbClr val="F7F7F7"/>
                </a:highlight>
              </a:rPr>
              <a:t>bq</a:t>
            </a:r>
            <a:r>
              <a:rPr lang="en">
                <a:solidFill>
                  <a:srgbClr val="333333"/>
                </a:solidFill>
                <a:highlight>
                  <a:srgbClr val="F7F7F7"/>
                </a:highlight>
              </a:rPr>
              <a:t> query</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SELECT Crime_Type, count(Crime_Type) as CrimeFrequency</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FROM Boston_Crime.boston</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Group by Crime_Type</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Order by CrimeFrequency DESC </a:t>
            </a:r>
            <a:endParaRPr>
              <a:solidFill>
                <a:srgbClr val="333333"/>
              </a:solidFill>
              <a:highlight>
                <a:srgbClr val="F7F7F7"/>
              </a:highlight>
            </a:endParaRPr>
          </a:p>
          <a:p>
            <a:pPr indent="0" lvl="0" marL="0" rtl="0" algn="l">
              <a:lnSpc>
                <a:spcPct val="115000"/>
              </a:lnSpc>
              <a:spcBef>
                <a:spcPts val="0"/>
              </a:spcBef>
              <a:spcAft>
                <a:spcPts val="0"/>
              </a:spcAft>
              <a:buNone/>
            </a:pPr>
            <a:r>
              <a:rPr lang="en">
                <a:solidFill>
                  <a:srgbClr val="333333"/>
                </a:solidFill>
                <a:highlight>
                  <a:srgbClr val="F7F7F7"/>
                </a:highlight>
              </a:rPr>
              <a:t>LIMIT 3;</a:t>
            </a:r>
            <a:endParaRPr>
              <a:solidFill>
                <a:srgbClr val="333333"/>
              </a:solidFill>
              <a:highlight>
                <a:srgbClr val="F7F7F7"/>
              </a:highlight>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60eded4709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60eded4709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highlight>
                  <a:srgbClr val="F7F7F7"/>
                </a:highlight>
              </a:rPr>
              <a:t>%%</a:t>
            </a:r>
            <a:r>
              <a:rPr b="1" lang="en">
                <a:solidFill>
                  <a:srgbClr val="008000"/>
                </a:solidFill>
                <a:highlight>
                  <a:srgbClr val="F7F7F7"/>
                </a:highlight>
              </a:rPr>
              <a:t>bq</a:t>
            </a:r>
            <a:r>
              <a:rPr lang="en">
                <a:solidFill>
                  <a:srgbClr val="333333"/>
                </a:solidFill>
                <a:highlight>
                  <a:srgbClr val="F7F7F7"/>
                </a:highlight>
              </a:rPr>
              <a:t> query </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SELECT COUNT(shooting) AS TotalShootingOffense</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FROM Boston_Crime.boston</a:t>
            </a:r>
            <a:endParaRPr>
              <a:solidFill>
                <a:srgbClr val="333333"/>
              </a:solidFill>
              <a:highlight>
                <a:srgbClr val="F7F7F7"/>
              </a:highlight>
            </a:endParaRPr>
          </a:p>
          <a:p>
            <a:pPr indent="0" lvl="0" marL="0" rtl="0" algn="l">
              <a:lnSpc>
                <a:spcPct val="115000"/>
              </a:lnSpc>
              <a:spcBef>
                <a:spcPts val="0"/>
              </a:spcBef>
              <a:spcAft>
                <a:spcPts val="0"/>
              </a:spcAft>
              <a:buNone/>
            </a:pPr>
            <a:r>
              <a:rPr lang="en">
                <a:solidFill>
                  <a:srgbClr val="333333"/>
                </a:solidFill>
                <a:highlight>
                  <a:srgbClr val="F7F7F7"/>
                </a:highlight>
              </a:rPr>
              <a:t>Where shooting = 1</a:t>
            </a:r>
            <a:endParaRPr>
              <a:solidFill>
                <a:srgbClr val="333333"/>
              </a:solidFill>
              <a:highlight>
                <a:srgbClr val="F7F7F7"/>
              </a:highlight>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Per month</a:t>
            </a:r>
            <a:endParaRPr/>
          </a:p>
          <a:p>
            <a:pPr indent="0" lvl="0" marL="0" rtl="0" algn="l">
              <a:spcBef>
                <a:spcPts val="0"/>
              </a:spcBef>
              <a:spcAft>
                <a:spcPts val="0"/>
              </a:spcAft>
              <a:buNone/>
            </a:pPr>
            <a:r>
              <a:rPr lang="en">
                <a:solidFill>
                  <a:srgbClr val="666666"/>
                </a:solidFill>
                <a:highlight>
                  <a:srgbClr val="F7F7F7"/>
                </a:highlight>
              </a:rPr>
              <a:t>%%</a:t>
            </a:r>
            <a:r>
              <a:rPr b="1" lang="en">
                <a:solidFill>
                  <a:srgbClr val="008000"/>
                </a:solidFill>
                <a:highlight>
                  <a:srgbClr val="F7F7F7"/>
                </a:highlight>
              </a:rPr>
              <a:t>bq</a:t>
            </a:r>
            <a:r>
              <a:rPr lang="en">
                <a:solidFill>
                  <a:srgbClr val="333333"/>
                </a:solidFill>
                <a:highlight>
                  <a:srgbClr val="F7F7F7"/>
                </a:highlight>
              </a:rPr>
              <a:t> query -n shooting_in_month</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SELECT TIMESTAMP(CONCAT(CAST(EXTRACT(year from OCCURRED_ON_DATE) AS STRING), "-", CAST(EXTRACT(month from OCCURRED_ON_DATE) AS STRING), "-01")) year_month, count(shooting) as shooting_in_month_base </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FROM Boston_Crime.boston</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WHERE SHOOTING = 1</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GROUP BY year_month</a:t>
            </a:r>
            <a:endParaRPr>
              <a:solidFill>
                <a:srgbClr val="333333"/>
              </a:solidFill>
              <a:highlight>
                <a:srgbClr val="F7F7F7"/>
              </a:highlight>
            </a:endParaRPr>
          </a:p>
          <a:p>
            <a:pPr indent="0" lvl="0" marL="0" rtl="0" algn="l">
              <a:lnSpc>
                <a:spcPct val="115000"/>
              </a:lnSpc>
              <a:spcBef>
                <a:spcPts val="0"/>
              </a:spcBef>
              <a:spcAft>
                <a:spcPts val="0"/>
              </a:spcAft>
              <a:buNone/>
            </a:pPr>
            <a:r>
              <a:rPr lang="en">
                <a:solidFill>
                  <a:srgbClr val="333333"/>
                </a:solidFill>
                <a:highlight>
                  <a:srgbClr val="F7F7F7"/>
                </a:highlight>
              </a:rPr>
              <a:t>ORDER BY year_month;</a:t>
            </a:r>
            <a:endParaRPr>
              <a:solidFill>
                <a:srgbClr val="333333"/>
              </a:solidFill>
              <a:highlight>
                <a:srgbClr val="F7F7F7"/>
              </a:highlight>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Graph </a:t>
            </a:r>
            <a:endParaRPr/>
          </a:p>
          <a:p>
            <a:pPr indent="0" lvl="0" marL="0" rtl="0" algn="l">
              <a:spcBef>
                <a:spcPts val="0"/>
              </a:spcBef>
              <a:spcAft>
                <a:spcPts val="0"/>
              </a:spcAft>
              <a:buNone/>
            </a:pPr>
            <a:r>
              <a:rPr lang="en">
                <a:solidFill>
                  <a:srgbClr val="666666"/>
                </a:solidFill>
                <a:highlight>
                  <a:srgbClr val="F7F7F7"/>
                </a:highlight>
              </a:rPr>
              <a:t>%%</a:t>
            </a:r>
            <a:r>
              <a:rPr b="1" lang="en">
                <a:solidFill>
                  <a:srgbClr val="008000"/>
                </a:solidFill>
                <a:highlight>
                  <a:srgbClr val="F7F7F7"/>
                </a:highlight>
              </a:rPr>
              <a:t>chart</a:t>
            </a:r>
            <a:r>
              <a:rPr lang="en">
                <a:solidFill>
                  <a:srgbClr val="333333"/>
                </a:solidFill>
                <a:highlight>
                  <a:srgbClr val="F7F7F7"/>
                </a:highlight>
              </a:rPr>
              <a:t> line --d shooting_in_month</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title: shooting in a month base</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height: 400</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width: 1000</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hAxis:</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  title: Time</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vAxis:</a:t>
            </a:r>
            <a:endParaRPr>
              <a:solidFill>
                <a:srgbClr val="333333"/>
              </a:solidFill>
              <a:highlight>
                <a:srgbClr val="F7F7F7"/>
              </a:highlight>
            </a:endParaRPr>
          </a:p>
          <a:p>
            <a:pPr indent="0" lvl="0" marL="0" rtl="0" algn="l">
              <a:lnSpc>
                <a:spcPct val="115000"/>
              </a:lnSpc>
              <a:spcBef>
                <a:spcPts val="0"/>
              </a:spcBef>
              <a:spcAft>
                <a:spcPts val="0"/>
              </a:spcAft>
              <a:buNone/>
            </a:pPr>
            <a:r>
              <a:rPr lang="en">
                <a:solidFill>
                  <a:srgbClr val="333333"/>
                </a:solidFill>
                <a:highlight>
                  <a:srgbClr val="F7F7F7"/>
                </a:highlight>
              </a:rPr>
              <a:t>  title: Shooting Count</a:t>
            </a:r>
            <a:endParaRPr>
              <a:solidFill>
                <a:srgbClr val="333333"/>
              </a:solidFill>
              <a:highlight>
                <a:srgbClr val="F7F7F7"/>
              </a:highlight>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604c9c4f84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604c9c4f84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60eded470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60eded470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rgbClr val="666666"/>
                </a:solidFill>
                <a:highlight>
                  <a:srgbClr val="F7F7F7"/>
                </a:highlight>
              </a:rPr>
              <a:t>%%</a:t>
            </a:r>
            <a:r>
              <a:rPr b="1" lang="en" sz="1150">
                <a:solidFill>
                  <a:srgbClr val="008000"/>
                </a:solidFill>
                <a:highlight>
                  <a:srgbClr val="F7F7F7"/>
                </a:highlight>
              </a:rPr>
              <a:t>bq</a:t>
            </a:r>
            <a:r>
              <a:rPr lang="en" sz="1150">
                <a:solidFill>
                  <a:srgbClr val="333333"/>
                </a:solidFill>
                <a:highlight>
                  <a:srgbClr val="F7F7F7"/>
                </a:highlight>
              </a:rPr>
              <a:t> query</a:t>
            </a:r>
            <a:endParaRPr sz="1150">
              <a:solidFill>
                <a:srgbClr val="333333"/>
              </a:solidFill>
              <a:highlight>
                <a:srgbClr val="F7F7F7"/>
              </a:highlight>
            </a:endParaRPr>
          </a:p>
          <a:p>
            <a:pPr indent="0" lvl="0" marL="0" rtl="0" algn="l">
              <a:spcBef>
                <a:spcPts val="0"/>
              </a:spcBef>
              <a:spcAft>
                <a:spcPts val="0"/>
              </a:spcAft>
              <a:buNone/>
            </a:pPr>
            <a:r>
              <a:rPr lang="en" sz="1150">
                <a:solidFill>
                  <a:srgbClr val="333333"/>
                </a:solidFill>
                <a:highlight>
                  <a:srgbClr val="F7F7F7"/>
                </a:highlight>
              </a:rPr>
              <a:t>SELECT Street, Crime_Type, count(INCIDENT_NUMBER) as numcrime</a:t>
            </a:r>
            <a:endParaRPr sz="1150">
              <a:solidFill>
                <a:srgbClr val="333333"/>
              </a:solidFill>
              <a:highlight>
                <a:srgbClr val="F7F7F7"/>
              </a:highlight>
            </a:endParaRPr>
          </a:p>
          <a:p>
            <a:pPr indent="0" lvl="0" marL="0" rtl="0" algn="l">
              <a:spcBef>
                <a:spcPts val="0"/>
              </a:spcBef>
              <a:spcAft>
                <a:spcPts val="0"/>
              </a:spcAft>
              <a:buNone/>
            </a:pPr>
            <a:r>
              <a:rPr lang="en" sz="1150">
                <a:solidFill>
                  <a:srgbClr val="333333"/>
                </a:solidFill>
                <a:highlight>
                  <a:srgbClr val="F7F7F7"/>
                </a:highlight>
              </a:rPr>
              <a:t>FROM Boston_Crime.boston</a:t>
            </a:r>
            <a:endParaRPr sz="1150">
              <a:solidFill>
                <a:srgbClr val="333333"/>
              </a:solidFill>
              <a:highlight>
                <a:srgbClr val="F7F7F7"/>
              </a:highlight>
            </a:endParaRPr>
          </a:p>
          <a:p>
            <a:pPr indent="0" lvl="0" marL="0" rtl="0" algn="l">
              <a:spcBef>
                <a:spcPts val="0"/>
              </a:spcBef>
              <a:spcAft>
                <a:spcPts val="0"/>
              </a:spcAft>
              <a:buNone/>
            </a:pPr>
            <a:r>
              <a:rPr lang="en" sz="1150">
                <a:solidFill>
                  <a:srgbClr val="333333"/>
                </a:solidFill>
                <a:highlight>
                  <a:srgbClr val="F7F7F7"/>
                </a:highlight>
              </a:rPr>
              <a:t>Group by street,Crime_Type</a:t>
            </a:r>
            <a:endParaRPr sz="1150">
              <a:solidFill>
                <a:srgbClr val="333333"/>
              </a:solidFill>
              <a:highlight>
                <a:srgbClr val="F7F7F7"/>
              </a:highlight>
            </a:endParaRPr>
          </a:p>
          <a:p>
            <a:pPr indent="0" lvl="0" marL="0" rtl="0" algn="l">
              <a:spcBef>
                <a:spcPts val="0"/>
              </a:spcBef>
              <a:spcAft>
                <a:spcPts val="0"/>
              </a:spcAft>
              <a:buNone/>
            </a:pPr>
            <a:r>
              <a:rPr lang="en" sz="1150">
                <a:solidFill>
                  <a:srgbClr val="333333"/>
                </a:solidFill>
                <a:highlight>
                  <a:srgbClr val="F7F7F7"/>
                </a:highlight>
              </a:rPr>
              <a:t>Order by numcrime DESC</a:t>
            </a:r>
            <a:endParaRPr sz="1150">
              <a:solidFill>
                <a:srgbClr val="333333"/>
              </a:solidFill>
              <a:highlight>
                <a:srgbClr val="F7F7F7"/>
              </a:highlight>
            </a:endParaRPr>
          </a:p>
          <a:p>
            <a:pPr indent="0" lvl="0" marL="0" rtl="0" algn="l">
              <a:spcBef>
                <a:spcPts val="0"/>
              </a:spcBef>
              <a:spcAft>
                <a:spcPts val="0"/>
              </a:spcAft>
              <a:buNone/>
            </a:pPr>
            <a:r>
              <a:rPr lang="en" sz="1150">
                <a:solidFill>
                  <a:srgbClr val="333333"/>
                </a:solidFill>
                <a:highlight>
                  <a:srgbClr val="F7F7F7"/>
                </a:highlight>
              </a:rPr>
              <a:t>LIMIT 10</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60eded4709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60eded4709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highlight>
                  <a:srgbClr val="F7F7F7"/>
                </a:highlight>
              </a:rPr>
              <a:t>%%</a:t>
            </a:r>
            <a:r>
              <a:rPr b="1" lang="en">
                <a:solidFill>
                  <a:srgbClr val="008000"/>
                </a:solidFill>
                <a:highlight>
                  <a:srgbClr val="F7F7F7"/>
                </a:highlight>
              </a:rPr>
              <a:t>bq</a:t>
            </a:r>
            <a:r>
              <a:rPr lang="en">
                <a:solidFill>
                  <a:srgbClr val="333333"/>
                </a:solidFill>
                <a:highlight>
                  <a:srgbClr val="F7F7F7"/>
                </a:highlight>
              </a:rPr>
              <a:t> query</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SELECT hour,Crime_Type, count(INCIDENT_NUMBER) as numcrime</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FROM Boston_Crime.boston</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Group by hour,Crime_Type</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Order by numcrime DESC</a:t>
            </a:r>
            <a:endParaRPr>
              <a:solidFill>
                <a:srgbClr val="333333"/>
              </a:solidFill>
              <a:highlight>
                <a:srgbClr val="F7F7F7"/>
              </a:highlight>
            </a:endParaRPr>
          </a:p>
          <a:p>
            <a:pPr indent="0" lvl="0" marL="0" rtl="0" algn="l">
              <a:lnSpc>
                <a:spcPct val="115000"/>
              </a:lnSpc>
              <a:spcBef>
                <a:spcPts val="0"/>
              </a:spcBef>
              <a:spcAft>
                <a:spcPts val="0"/>
              </a:spcAft>
              <a:buNone/>
            </a:pPr>
            <a:r>
              <a:rPr lang="en">
                <a:solidFill>
                  <a:srgbClr val="333333"/>
                </a:solidFill>
                <a:highlight>
                  <a:srgbClr val="F7F7F7"/>
                </a:highlight>
              </a:rPr>
              <a:t>LIMIT 10</a:t>
            </a:r>
            <a:endParaRPr>
              <a:solidFill>
                <a:srgbClr val="333333"/>
              </a:solidFill>
              <a:highlight>
                <a:srgbClr val="F7F7F7"/>
              </a:highlight>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33e57bd462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3e57bd462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60eded4709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60eded4709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highlight>
                  <a:srgbClr val="F7F7F7"/>
                </a:highlight>
              </a:rPr>
              <a:t>%%</a:t>
            </a:r>
            <a:r>
              <a:rPr b="1" lang="en">
                <a:solidFill>
                  <a:srgbClr val="008000"/>
                </a:solidFill>
                <a:highlight>
                  <a:srgbClr val="F7F7F7"/>
                </a:highlight>
              </a:rPr>
              <a:t>bq</a:t>
            </a:r>
            <a:r>
              <a:rPr lang="en">
                <a:solidFill>
                  <a:srgbClr val="333333"/>
                </a:solidFill>
                <a:highlight>
                  <a:srgbClr val="F7F7F7"/>
                </a:highlight>
              </a:rPr>
              <a:t> query</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SELECT hour,DISTRICT, count(INCIDENT_NUMBER) as numcrime</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FROM Boston_Crime.boston</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Group by hour,DISTRICT</a:t>
            </a:r>
            <a:endParaRPr>
              <a:solidFill>
                <a:srgbClr val="333333"/>
              </a:solidFill>
              <a:highlight>
                <a:srgbClr val="F7F7F7"/>
              </a:highlight>
            </a:endParaRPr>
          </a:p>
          <a:p>
            <a:pPr indent="0" lvl="0" marL="0" rtl="0" algn="l">
              <a:spcBef>
                <a:spcPts val="0"/>
              </a:spcBef>
              <a:spcAft>
                <a:spcPts val="0"/>
              </a:spcAft>
              <a:buNone/>
            </a:pPr>
            <a:r>
              <a:rPr lang="en">
                <a:solidFill>
                  <a:srgbClr val="333333"/>
                </a:solidFill>
                <a:highlight>
                  <a:srgbClr val="F7F7F7"/>
                </a:highlight>
              </a:rPr>
              <a:t>Order by numcrime DESC</a:t>
            </a:r>
            <a:endParaRPr>
              <a:solidFill>
                <a:srgbClr val="333333"/>
              </a:solidFill>
              <a:highlight>
                <a:srgbClr val="F7F7F7"/>
              </a:highlight>
            </a:endParaRPr>
          </a:p>
          <a:p>
            <a:pPr indent="0" lvl="0" marL="0" rtl="0" algn="l">
              <a:lnSpc>
                <a:spcPct val="115000"/>
              </a:lnSpc>
              <a:spcBef>
                <a:spcPts val="0"/>
              </a:spcBef>
              <a:spcAft>
                <a:spcPts val="0"/>
              </a:spcAft>
              <a:buNone/>
            </a:pPr>
            <a:r>
              <a:rPr lang="en">
                <a:solidFill>
                  <a:srgbClr val="333333"/>
                </a:solidFill>
                <a:highlight>
                  <a:srgbClr val="F7F7F7"/>
                </a:highlight>
              </a:rPr>
              <a:t>LIMIT 10</a:t>
            </a:r>
            <a:endParaRPr>
              <a:solidFill>
                <a:srgbClr val="333333"/>
              </a:solidFill>
              <a:highlight>
                <a:srgbClr val="F7F7F7"/>
              </a:highlight>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604c9c4f8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604c9c4f8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914400" rtl="0" algn="l">
              <a:lnSpc>
                <a:spcPct val="115000"/>
              </a:lnSpc>
              <a:spcBef>
                <a:spcPts val="0"/>
              </a:spcBef>
              <a:spcAft>
                <a:spcPts val="0"/>
              </a:spcAft>
              <a:buClr>
                <a:schemeClr val="dk2"/>
              </a:buClr>
              <a:buSzPts val="1100"/>
              <a:buFont typeface="Comic Sans MS"/>
              <a:buChar char="●"/>
            </a:pPr>
            <a:r>
              <a:rPr lang="en">
                <a:solidFill>
                  <a:schemeClr val="dk2"/>
                </a:solidFill>
                <a:latin typeface="Comic Sans MS"/>
                <a:ea typeface="Comic Sans MS"/>
                <a:cs typeface="Comic Sans MS"/>
                <a:sym typeface="Comic Sans MS"/>
              </a:rPr>
              <a:t>Our data set only includes the past four years, which may give limitations to understanding the underlying nature of crime in the Boston area</a:t>
            </a:r>
            <a:endParaRPr>
              <a:solidFill>
                <a:schemeClr val="dk2"/>
              </a:solidFill>
              <a:latin typeface="Comic Sans MS"/>
              <a:ea typeface="Comic Sans MS"/>
              <a:cs typeface="Comic Sans MS"/>
              <a:sym typeface="Comic Sans MS"/>
            </a:endParaRPr>
          </a:p>
          <a:p>
            <a:pPr indent="-298450" lvl="0" marL="914400" rtl="0" algn="l">
              <a:lnSpc>
                <a:spcPct val="115000"/>
              </a:lnSpc>
              <a:spcBef>
                <a:spcPts val="0"/>
              </a:spcBef>
              <a:spcAft>
                <a:spcPts val="0"/>
              </a:spcAft>
              <a:buClr>
                <a:schemeClr val="dk2"/>
              </a:buClr>
              <a:buSzPts val="1100"/>
              <a:buFont typeface="Comic Sans MS"/>
              <a:buChar char="●"/>
            </a:pPr>
            <a:r>
              <a:rPr lang="en">
                <a:solidFill>
                  <a:schemeClr val="dk2"/>
                </a:solidFill>
                <a:latin typeface="Comic Sans MS"/>
                <a:ea typeface="Comic Sans MS"/>
                <a:cs typeface="Comic Sans MS"/>
                <a:sym typeface="Comic Sans MS"/>
              </a:rPr>
              <a:t>The administration could be an example of the rise in crime in the Boston area. Given Massachusetts is a democratic state, opposition to the administration and their macroeconomic policies could explain the rise in crime. </a:t>
            </a:r>
            <a:endParaRPr>
              <a:solidFill>
                <a:schemeClr val="dk2"/>
              </a:solidFill>
              <a:latin typeface="Comic Sans MS"/>
              <a:ea typeface="Comic Sans MS"/>
              <a:cs typeface="Comic Sans MS"/>
              <a:sym typeface="Comic Sans MS"/>
            </a:endParaRPr>
          </a:p>
          <a:p>
            <a:pPr indent="-298450" lvl="0" marL="914400" rtl="0" algn="l">
              <a:lnSpc>
                <a:spcPct val="115000"/>
              </a:lnSpc>
              <a:spcBef>
                <a:spcPts val="0"/>
              </a:spcBef>
              <a:spcAft>
                <a:spcPts val="0"/>
              </a:spcAft>
              <a:buClr>
                <a:schemeClr val="dk2"/>
              </a:buClr>
              <a:buSzPts val="1100"/>
              <a:buFont typeface="Comic Sans MS"/>
              <a:buChar char="●"/>
            </a:pPr>
            <a:r>
              <a:rPr lang="en">
                <a:solidFill>
                  <a:schemeClr val="dk2"/>
                </a:solidFill>
                <a:latin typeface="Comic Sans MS"/>
                <a:ea typeface="Comic Sans MS"/>
                <a:cs typeface="Comic Sans MS"/>
                <a:sym typeface="Comic Sans MS"/>
              </a:rPr>
              <a:t>We use average housing prices and average median incomes for regression analysis.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604c9c4f84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604c9c4f84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33e57bd462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3e57bd462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33e57bd462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3e57bd462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604c9c4f8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604c9c4f8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604c9c4f8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604c9c4f8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33e57bd462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3e57bd462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604c9c4f8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604c9c4f8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2"/>
              </a:buClr>
              <a:buSzPts val="1100"/>
              <a:buFont typeface="Arial"/>
              <a:buNone/>
            </a:pPr>
            <a:r>
              <a:rPr lang="en" sz="1200" u="sng">
                <a:solidFill>
                  <a:schemeClr val="accent5"/>
                </a:solidFill>
                <a:latin typeface="Playfair Display"/>
                <a:ea typeface="Playfair Display"/>
                <a:cs typeface="Playfair Display"/>
                <a:sym typeface="Playfair Display"/>
                <a:hlinkClick r:id="rId2"/>
              </a:rPr>
              <a:t>https://datastudio.google.com/open/1GCwkYrQMg6IZx3y7T_DKf4ZxcF8dPgWH</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60e761407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60e761407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u="sng">
                <a:solidFill>
                  <a:schemeClr val="hlink"/>
                </a:solidFill>
                <a:hlinkClick r:id="rId2"/>
              </a:rPr>
              <a:t>https://cloud.google.com/bigquery/docs/gis-getting-started</a:t>
            </a:r>
            <a:endParaRPr u="sng">
              <a:solidFill>
                <a:schemeClr val="hlink"/>
              </a:solidFill>
              <a:hlinkClick r:id="rId3"/>
            </a:endParaRPr>
          </a:p>
          <a:p>
            <a:pPr indent="0" lvl="0" marL="0" rtl="0" algn="l">
              <a:spcBef>
                <a:spcPts val="0"/>
              </a:spcBef>
              <a:spcAft>
                <a:spcPts val="0"/>
              </a:spcAft>
              <a:buClr>
                <a:schemeClr val="dk2"/>
              </a:buClr>
              <a:buSzPts val="1100"/>
              <a:buFont typeface="Arial"/>
              <a:buNone/>
            </a:pPr>
            <a:r>
              <a:rPr lang="en" u="sng">
                <a:solidFill>
                  <a:schemeClr val="hlink"/>
                </a:solidFill>
                <a:latin typeface="Times New Roman"/>
                <a:ea typeface="Times New Roman"/>
                <a:cs typeface="Times New Roman"/>
                <a:sym typeface="Times New Roman"/>
                <a:hlinkClick r:id="rId4"/>
              </a:rPr>
              <a:t>https://bigquerygeoviz.appspot.com/</a:t>
            </a:r>
            <a:endParaRPr u="sng">
              <a:solidFill>
                <a:schemeClr val="hlink"/>
              </a:solidFill>
              <a:latin typeface="Times New Roman"/>
              <a:ea typeface="Times New Roman"/>
              <a:cs typeface="Times New Roman"/>
              <a:sym typeface="Times New Roman"/>
              <a:hlinkClick r:id="rId5"/>
            </a:endParaRPr>
          </a:p>
          <a:p>
            <a:pPr indent="0" lvl="0" marL="0" rtl="0" algn="l">
              <a:spcBef>
                <a:spcPts val="0"/>
              </a:spcBef>
              <a:spcAft>
                <a:spcPts val="0"/>
              </a:spcAft>
              <a:buClr>
                <a:schemeClr val="dk2"/>
              </a:buClr>
              <a:buSzPts val="1100"/>
              <a:buFont typeface="Arial"/>
              <a:buNone/>
            </a:pPr>
            <a:r>
              <a:rPr lang="en">
                <a:solidFill>
                  <a:schemeClr val="dk2"/>
                </a:solidFill>
                <a:highlight>
                  <a:srgbClr val="FFFF00"/>
                </a:highlight>
                <a:latin typeface="Times New Roman"/>
                <a:ea typeface="Times New Roman"/>
                <a:cs typeface="Times New Roman"/>
                <a:sym typeface="Times New Roman"/>
              </a:rPr>
              <a:t>Query:</a:t>
            </a:r>
            <a:endParaRPr>
              <a:solidFill>
                <a:schemeClr val="dk2"/>
              </a:solidFill>
              <a:highlight>
                <a:srgbClr val="FFFF00"/>
              </a:highlight>
              <a:latin typeface="Times New Roman"/>
              <a:ea typeface="Times New Roman"/>
              <a:cs typeface="Times New Roman"/>
              <a:sym typeface="Times New Roman"/>
            </a:endParaRPr>
          </a:p>
          <a:p>
            <a:pPr indent="0" lvl="0" marL="0" rtl="0" algn="l">
              <a:spcBef>
                <a:spcPts val="0"/>
              </a:spcBef>
              <a:spcAft>
                <a:spcPts val="0"/>
              </a:spcAft>
              <a:buClr>
                <a:schemeClr val="dk2"/>
              </a:buClr>
              <a:buSzPts val="1100"/>
              <a:buFont typeface="Arial"/>
              <a:buNone/>
            </a:pPr>
            <a:r>
              <a:rPr lang="en">
                <a:solidFill>
                  <a:schemeClr val="dk2"/>
                </a:solidFill>
              </a:rPr>
              <a:t>SELECT</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  ST_GeogPoint(longitude, latitude)  AS WKT,</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  count(District) as num_crime</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FROM</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  `team-6-is-perfect.Boston_Crime.boston2`</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Group By longitude, latitude</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highlight>
                  <a:srgbClr val="FFFF00"/>
                </a:highlight>
              </a:rPr>
              <a:t>Data:</a:t>
            </a:r>
            <a:endParaRPr>
              <a:solidFill>
                <a:schemeClr val="dk2"/>
              </a:solidFill>
              <a:highlight>
                <a:srgbClr val="FFFF00"/>
              </a:highlight>
            </a:endParaRPr>
          </a:p>
          <a:p>
            <a:pPr indent="0" lvl="0" marL="0" rtl="0" algn="l">
              <a:spcBef>
                <a:spcPts val="0"/>
              </a:spcBef>
              <a:spcAft>
                <a:spcPts val="0"/>
              </a:spcAft>
              <a:buClr>
                <a:schemeClr val="dk2"/>
              </a:buClr>
              <a:buSzPts val="1100"/>
              <a:buFont typeface="Arial"/>
              <a:buNone/>
            </a:pPr>
            <a:r>
              <a:rPr lang="en">
                <a:solidFill>
                  <a:schemeClr val="dk2"/>
                </a:solidFill>
              </a:rPr>
              <a:t>WKT</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highlight>
                  <a:srgbClr val="FFFF00"/>
                </a:highlight>
              </a:rPr>
              <a:t>Style:</a:t>
            </a:r>
            <a:endParaRPr>
              <a:solidFill>
                <a:schemeClr val="dk2"/>
              </a:solidFill>
              <a:highlight>
                <a:srgbClr val="FFFF00"/>
              </a:highlight>
            </a:endParaRPr>
          </a:p>
          <a:p>
            <a:pPr indent="0" lvl="0" marL="0" rtl="0" algn="l">
              <a:spcBef>
                <a:spcPts val="0"/>
              </a:spcBef>
              <a:spcAft>
                <a:spcPts val="0"/>
              </a:spcAft>
              <a:buClr>
                <a:schemeClr val="dk2"/>
              </a:buClr>
              <a:buSzPts val="1100"/>
              <a:buFont typeface="Arial"/>
              <a:buNone/>
            </a:pPr>
            <a:r>
              <a:rPr lang="en">
                <a:solidFill>
                  <a:schemeClr val="dk2"/>
                </a:solidFill>
              </a:rPr>
              <a:t>fillOpacity:</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Value: 0.5</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circleRadius:</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Function: linear</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Field: num_crime</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Domain: 30-60</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Range: 5-20</a:t>
            </a:r>
            <a:endParaRPr>
              <a:solidFill>
                <a:schemeClr val="dk2"/>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604c9c4f8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604c9c4f8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33f5fdf304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3f5fdf304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33f5fdf304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3f5fdf304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33fd480035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3fd480035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358475" y="0"/>
            <a:ext cx="38532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13" name="Google Shape;13;p2"/>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14" name="Google Shape;14;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999925"/>
            <a:ext cx="8520600" cy="21462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highlight>
                  <a:schemeClr val="dk1"/>
                </a:highlight>
              </a:defRPr>
            </a:lvl1pPr>
            <a:lvl2pPr indent="-317500" lvl="1" marL="914400" algn="ctr">
              <a:spcBef>
                <a:spcPts val="1600"/>
              </a:spcBef>
              <a:spcAft>
                <a:spcPts val="0"/>
              </a:spcAft>
              <a:buSzPts val="1400"/>
              <a:buChar char="○"/>
              <a:defRPr>
                <a:highlight>
                  <a:schemeClr val="dk1"/>
                </a:highlight>
              </a:defRPr>
            </a:lvl2pPr>
            <a:lvl3pPr indent="-317500" lvl="2" marL="1371600" algn="ctr">
              <a:spcBef>
                <a:spcPts val="1600"/>
              </a:spcBef>
              <a:spcAft>
                <a:spcPts val="0"/>
              </a:spcAft>
              <a:buSzPts val="1400"/>
              <a:buChar char="■"/>
              <a:defRPr>
                <a:highlight>
                  <a:schemeClr val="dk1"/>
                </a:highlight>
              </a:defRPr>
            </a:lvl3pPr>
            <a:lvl4pPr indent="-317500" lvl="3" marL="1828800" algn="ctr">
              <a:spcBef>
                <a:spcPts val="1600"/>
              </a:spcBef>
              <a:spcAft>
                <a:spcPts val="0"/>
              </a:spcAft>
              <a:buSzPts val="1400"/>
              <a:buChar char="●"/>
              <a:defRPr>
                <a:highlight>
                  <a:schemeClr val="dk1"/>
                </a:highlight>
              </a:defRPr>
            </a:lvl4pPr>
            <a:lvl5pPr indent="-317500" lvl="4" marL="2286000" algn="ctr">
              <a:spcBef>
                <a:spcPts val="1600"/>
              </a:spcBef>
              <a:spcAft>
                <a:spcPts val="0"/>
              </a:spcAft>
              <a:buSzPts val="1400"/>
              <a:buChar char="○"/>
              <a:defRPr>
                <a:highlight>
                  <a:schemeClr val="dk1"/>
                </a:highlight>
              </a:defRPr>
            </a:lvl5pPr>
            <a:lvl6pPr indent="-317500" lvl="5" marL="2743200" algn="ctr">
              <a:spcBef>
                <a:spcPts val="1600"/>
              </a:spcBef>
              <a:spcAft>
                <a:spcPts val="0"/>
              </a:spcAft>
              <a:buSzPts val="1400"/>
              <a:buChar char="■"/>
              <a:defRPr>
                <a:highlight>
                  <a:schemeClr val="dk1"/>
                </a:highlight>
              </a:defRPr>
            </a:lvl6pPr>
            <a:lvl7pPr indent="-317500" lvl="6" marL="3200400" algn="ctr">
              <a:spcBef>
                <a:spcPts val="1600"/>
              </a:spcBef>
              <a:spcAft>
                <a:spcPts val="0"/>
              </a:spcAft>
              <a:buSzPts val="1400"/>
              <a:buChar char="●"/>
              <a:defRPr>
                <a:highlight>
                  <a:schemeClr val="dk1"/>
                </a:highlight>
              </a:defRPr>
            </a:lvl7pPr>
            <a:lvl8pPr indent="-317500" lvl="7" marL="3657600" algn="ctr">
              <a:spcBef>
                <a:spcPts val="1600"/>
              </a:spcBef>
              <a:spcAft>
                <a:spcPts val="0"/>
              </a:spcAft>
              <a:buSzPts val="1400"/>
              <a:buChar char="○"/>
              <a:defRPr>
                <a:highlight>
                  <a:schemeClr val="dk1"/>
                </a:highlight>
              </a:defRPr>
            </a:lvl8pPr>
            <a:lvl9pPr indent="-317500" lvl="8" marL="4114800" algn="ctr">
              <a:spcBef>
                <a:spcPts val="1600"/>
              </a:spcBef>
              <a:spcAft>
                <a:spcPts val="1600"/>
              </a:spcAft>
              <a:buSzPts val="1400"/>
              <a:buChar char="■"/>
              <a:defRPr>
                <a:highlight>
                  <a:schemeClr val="dk1"/>
                </a:highlight>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5"/>
        </a:solidFill>
      </p:bgPr>
    </p:bg>
    <p:spTree>
      <p:nvGrpSpPr>
        <p:cNvPr id="15"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344250" y="1403850"/>
            <a:ext cx="8455500" cy="21468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Font typeface="Playfair Display"/>
              <a:buNone/>
              <a:defRPr b="1" sz="4800">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b="1" sz="4800">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b="1" sz="4800">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b="1" sz="4800">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b="1" sz="4800">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b="1" sz="4800">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b="1" sz="4800">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b="1" sz="4800">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b="1" sz="4800">
                <a:latin typeface="Playfair Display"/>
                <a:ea typeface="Playfair Display"/>
                <a:cs typeface="Playfair Display"/>
                <a:sym typeface="Playfair Display"/>
              </a:defRPr>
            </a:lvl9pPr>
          </a:lstStyle>
          <a:p/>
        </p:txBody>
      </p:sp>
      <p:sp>
        <p:nvSpPr>
          <p:cNvPr id="18" name="Google Shape;18;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 name="Google Shape;21;p4"/>
          <p:cNvSpPr txBox="1"/>
          <p:nvPr>
            <p:ph idx="1" type="body"/>
          </p:nvPr>
        </p:nvSpPr>
        <p:spPr>
          <a:xfrm>
            <a:off x="311700" y="1234075"/>
            <a:ext cx="8520600" cy="3334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5"/>
          <p:cNvSpPr txBox="1"/>
          <p:nvPr>
            <p:ph idx="1" type="body"/>
          </p:nvPr>
        </p:nvSpPr>
        <p:spPr>
          <a:xfrm>
            <a:off x="311700" y="1234050"/>
            <a:ext cx="3999900" cy="3334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234050"/>
            <a:ext cx="3999900" cy="3334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p:txBody>
      </p:sp>
      <p:sp>
        <p:nvSpPr>
          <p:cNvPr id="37" name="Google Shape;3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9"/>
          <p:cNvSpPr txBox="1"/>
          <p:nvPr>
            <p:ph type="title"/>
          </p:nvPr>
        </p:nvSpPr>
        <p:spPr>
          <a:xfrm>
            <a:off x="265500" y="1081675"/>
            <a:ext cx="4045200" cy="17862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highlight>
                  <a:schemeClr val="lt1"/>
                </a:highlight>
              </a:defRPr>
            </a:lvl1pPr>
            <a:lvl2pPr indent="-317500" lvl="1" marL="914400">
              <a:spcBef>
                <a:spcPts val="1600"/>
              </a:spcBef>
              <a:spcAft>
                <a:spcPts val="0"/>
              </a:spcAft>
              <a:buSzPts val="1400"/>
              <a:buChar char="○"/>
              <a:defRPr>
                <a:highlight>
                  <a:schemeClr val="lt1"/>
                </a:highlight>
              </a:defRPr>
            </a:lvl2pPr>
            <a:lvl3pPr indent="-317500" lvl="2" marL="1371600">
              <a:spcBef>
                <a:spcPts val="1600"/>
              </a:spcBef>
              <a:spcAft>
                <a:spcPts val="0"/>
              </a:spcAft>
              <a:buSzPts val="1400"/>
              <a:buChar char="■"/>
              <a:defRPr>
                <a:highlight>
                  <a:schemeClr val="lt1"/>
                </a:highlight>
              </a:defRPr>
            </a:lvl3pPr>
            <a:lvl4pPr indent="-317500" lvl="3" marL="1828800">
              <a:spcBef>
                <a:spcPts val="1600"/>
              </a:spcBef>
              <a:spcAft>
                <a:spcPts val="0"/>
              </a:spcAft>
              <a:buSzPts val="1400"/>
              <a:buChar char="●"/>
              <a:defRPr>
                <a:highlight>
                  <a:schemeClr val="lt1"/>
                </a:highlight>
              </a:defRPr>
            </a:lvl4pPr>
            <a:lvl5pPr indent="-317500" lvl="4" marL="2286000">
              <a:spcBef>
                <a:spcPts val="1600"/>
              </a:spcBef>
              <a:spcAft>
                <a:spcPts val="0"/>
              </a:spcAft>
              <a:buSzPts val="1400"/>
              <a:buChar char="○"/>
              <a:defRPr>
                <a:highlight>
                  <a:schemeClr val="lt1"/>
                </a:highlight>
              </a:defRPr>
            </a:lvl5pPr>
            <a:lvl6pPr indent="-317500" lvl="5" marL="2743200">
              <a:spcBef>
                <a:spcPts val="1600"/>
              </a:spcBef>
              <a:spcAft>
                <a:spcPts val="0"/>
              </a:spcAft>
              <a:buSzPts val="1400"/>
              <a:buChar char="■"/>
              <a:defRPr>
                <a:highlight>
                  <a:schemeClr val="lt1"/>
                </a:highlight>
              </a:defRPr>
            </a:lvl6pPr>
            <a:lvl7pPr indent="-317500" lvl="6" marL="3200400">
              <a:spcBef>
                <a:spcPts val="1600"/>
              </a:spcBef>
              <a:spcAft>
                <a:spcPts val="0"/>
              </a:spcAft>
              <a:buSzPts val="1400"/>
              <a:buChar char="●"/>
              <a:defRPr>
                <a:highlight>
                  <a:schemeClr val="lt1"/>
                </a:highlight>
              </a:defRPr>
            </a:lvl7pPr>
            <a:lvl8pPr indent="-317500" lvl="7" marL="3657600">
              <a:spcBef>
                <a:spcPts val="1600"/>
              </a:spcBef>
              <a:spcAft>
                <a:spcPts val="0"/>
              </a:spcAft>
              <a:buSzPts val="1400"/>
              <a:buChar char="○"/>
              <a:defRPr>
                <a:highlight>
                  <a:schemeClr val="lt1"/>
                </a:highlight>
              </a:defRPr>
            </a:lvl8pPr>
            <a:lvl9pPr indent="-317500" lvl="8" marL="4114800">
              <a:spcBef>
                <a:spcPts val="1600"/>
              </a:spcBef>
              <a:spcAft>
                <a:spcPts val="1600"/>
              </a:spcAft>
              <a:buSzPts val="1400"/>
              <a:buChar char="■"/>
              <a:defRPr>
                <a:highlight>
                  <a:schemeClr val="lt1"/>
                </a:highlight>
              </a:defRPr>
            </a:lvl9pPr>
          </a:lstStyle>
          <a:p/>
        </p:txBody>
      </p:sp>
      <p:sp>
        <p:nvSpPr>
          <p:cNvPr id="44" name="Google Shape;4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highlight>
                  <a:schemeClr val="dk1"/>
                </a:highlight>
              </a:defRPr>
            </a:lvl1pPr>
          </a:lstStyle>
          <a:p/>
        </p:txBody>
      </p:sp>
      <p:sp>
        <p:nvSpPr>
          <p:cNvPr id="47" name="Google Shape;47;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op">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p:txBody>
      </p:sp>
      <p:sp>
        <p:nvSpPr>
          <p:cNvPr id="7" name="Google Shape;7;p1"/>
          <p:cNvSpPr txBox="1"/>
          <p:nvPr>
            <p:ph idx="1" type="body"/>
          </p:nvPr>
        </p:nvSpPr>
        <p:spPr>
          <a:xfrm>
            <a:off x="311700" y="1234075"/>
            <a:ext cx="8520600" cy="33348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indent="-317500" lvl="1" marL="9144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indent="-317500" lvl="2" marL="13716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indent="-317500" lvl="3" marL="18288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indent="-317500" lvl="4" marL="22860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indent="-317500" lvl="5" marL="27432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indent="-317500" lvl="6" marL="32004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indent="-317500" lvl="7" marL="36576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indent="-317500" lvl="8" marL="4114800">
              <a:lnSpc>
                <a:spcPct val="115000"/>
              </a:lnSpc>
              <a:spcBef>
                <a:spcPts val="1600"/>
              </a:spcBef>
              <a:spcAft>
                <a:spcPts val="160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1.png"/><Relationship Id="rId4" Type="http://schemas.openxmlformats.org/officeDocument/2006/relationships/image" Target="../media/image20.png"/><Relationship Id="rId5" Type="http://schemas.openxmlformats.org/officeDocument/2006/relationships/image" Target="../media/image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kaggle.com/ankkur13/boston-crime-data" TargetMode="External"/><Relationship Id="rId4" Type="http://schemas.openxmlformats.org/officeDocument/2006/relationships/hyperlink" Target="https://www.zillow.com/boston-ma/home-values/" TargetMode="External"/><Relationship Id="rId5" Type="http://schemas.openxmlformats.org/officeDocument/2006/relationships/hyperlink" Target="https://statisticalatlas.com/county-subdivision/Massachusetts/Suffolk-County/Boston/Household-Income" TargetMode="External"/><Relationship Id="rId6" Type="http://schemas.openxmlformats.org/officeDocument/2006/relationships/hyperlink" Target="https://statisticalatlas.com/county-subdivision/Massachusetts/Suffolk-County/Boston/Household-Income" TargetMode="External"/><Relationship Id="rId7" Type="http://schemas.openxmlformats.org/officeDocument/2006/relationships/hyperlink" Target="https://bpdnews.com/districts" TargetMode="External"/><Relationship Id="rId8" Type="http://schemas.openxmlformats.org/officeDocument/2006/relationships/image" Target="../media/image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2.png"/><Relationship Id="rId4" Type="http://schemas.openxmlformats.org/officeDocument/2006/relationships/image" Target="../media/image2.jpg"/><Relationship Id="rId5" Type="http://schemas.openxmlformats.org/officeDocument/2006/relationships/hyperlink" Target="https://datastudio.google.com/open/1GCwkYrQMg6IZx3y7T_DKf4ZxcF8dPgWH"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5.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 name="Shape 57"/>
        <p:cNvGrpSpPr/>
        <p:nvPr/>
      </p:nvGrpSpPr>
      <p:grpSpPr>
        <a:xfrm>
          <a:off x="0" y="0"/>
          <a:ext cx="0" cy="0"/>
          <a:chOff x="0" y="0"/>
          <a:chExt cx="0" cy="0"/>
        </a:xfrm>
      </p:grpSpPr>
      <p:sp>
        <p:nvSpPr>
          <p:cNvPr id="58" name="Google Shape;58;p13"/>
          <p:cNvSpPr txBox="1"/>
          <p:nvPr>
            <p:ph type="ctrTitle"/>
          </p:nvPr>
        </p:nvSpPr>
        <p:spPr>
          <a:xfrm>
            <a:off x="3171275" y="1578400"/>
            <a:ext cx="5737500" cy="99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Comic Sans MS"/>
                <a:ea typeface="Comic Sans MS"/>
                <a:cs typeface="Comic Sans MS"/>
                <a:sym typeface="Comic Sans MS"/>
              </a:rPr>
              <a:t>Boston Survival Guide</a:t>
            </a:r>
            <a:endParaRPr b="1">
              <a:latin typeface="Comic Sans MS"/>
              <a:ea typeface="Comic Sans MS"/>
              <a:cs typeface="Comic Sans MS"/>
              <a:sym typeface="Comic Sans MS"/>
            </a:endParaRPr>
          </a:p>
        </p:txBody>
      </p:sp>
      <p:sp>
        <p:nvSpPr>
          <p:cNvPr id="59" name="Google Shape;59;p13"/>
          <p:cNvSpPr txBox="1"/>
          <p:nvPr>
            <p:ph idx="1" type="subTitle"/>
          </p:nvPr>
        </p:nvSpPr>
        <p:spPr>
          <a:xfrm>
            <a:off x="806825" y="3832400"/>
            <a:ext cx="8157900" cy="616200"/>
          </a:xfrm>
          <a:prstGeom prst="rect">
            <a:avLst/>
          </a:prstGeom>
        </p:spPr>
        <p:txBody>
          <a:bodyPr anchorCtr="0" anchor="ctr" bIns="91425" lIns="91425" spcFirstLastPara="1" rIns="91425" wrap="square" tIns="91425">
            <a:noAutofit/>
          </a:bodyPr>
          <a:lstStyle/>
          <a:p>
            <a:pPr indent="0" lvl="0" marL="0" rtl="0" algn="ctr">
              <a:spcBef>
                <a:spcPts val="1100"/>
              </a:spcBef>
              <a:spcAft>
                <a:spcPts val="0"/>
              </a:spcAft>
              <a:buNone/>
            </a:pPr>
            <a:r>
              <a:rPr b="1" i="1" lang="en" sz="1800">
                <a:solidFill>
                  <a:srgbClr val="FFFFFF"/>
                </a:solidFill>
              </a:rPr>
              <a:t>Alvaro Chinchayan, Leighton Li, Andrey Lifar, Yoki Liu, Sherry Zuo</a:t>
            </a:r>
            <a:endParaRPr b="1" i="1" sz="1800">
              <a:solidFill>
                <a:srgbClr val="FFFFFF"/>
              </a:solidFill>
            </a:endParaRPr>
          </a:p>
          <a:p>
            <a:pPr indent="0" lvl="0" marL="0" rtl="0" algn="l">
              <a:spcBef>
                <a:spcPts val="0"/>
              </a:spcBef>
              <a:spcAft>
                <a:spcPts val="0"/>
              </a:spcAft>
              <a:buNone/>
            </a:pPr>
            <a:r>
              <a:t/>
            </a:r>
            <a:endParaRPr/>
          </a:p>
        </p:txBody>
      </p:sp>
      <p:pic>
        <p:nvPicPr>
          <p:cNvPr id="60" name="Google Shape;60;p13"/>
          <p:cNvPicPr preferRelativeResize="0"/>
          <p:nvPr/>
        </p:nvPicPr>
        <p:blipFill>
          <a:blip r:embed="rId3">
            <a:alphaModFix/>
          </a:blip>
          <a:stretch>
            <a:fillRect/>
          </a:stretch>
        </p:blipFill>
        <p:spPr>
          <a:xfrm>
            <a:off x="902975" y="658225"/>
            <a:ext cx="1837501" cy="1579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52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Locate Crimes </a:t>
            </a:r>
            <a:r>
              <a:rPr lang="en" sz="1800"/>
              <a:t>-- Neighborhoods</a:t>
            </a:r>
            <a:endParaRPr sz="1800"/>
          </a:p>
        </p:txBody>
      </p:sp>
      <p:pic>
        <p:nvPicPr>
          <p:cNvPr id="120" name="Google Shape;120;p22"/>
          <p:cNvPicPr preferRelativeResize="0"/>
          <p:nvPr/>
        </p:nvPicPr>
        <p:blipFill>
          <a:blip r:embed="rId3">
            <a:alphaModFix/>
          </a:blip>
          <a:stretch>
            <a:fillRect/>
          </a:stretch>
        </p:blipFill>
        <p:spPr>
          <a:xfrm>
            <a:off x="381000" y="1489425"/>
            <a:ext cx="3775200" cy="2533175"/>
          </a:xfrm>
          <a:prstGeom prst="rect">
            <a:avLst/>
          </a:prstGeom>
          <a:noFill/>
          <a:ln>
            <a:noFill/>
          </a:ln>
        </p:spPr>
      </p:pic>
      <p:sp>
        <p:nvSpPr>
          <p:cNvPr id="121" name="Google Shape;121;p22"/>
          <p:cNvSpPr txBox="1"/>
          <p:nvPr/>
        </p:nvSpPr>
        <p:spPr>
          <a:xfrm>
            <a:off x="4917925" y="2935950"/>
            <a:ext cx="2993400" cy="17481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Font typeface="Lato"/>
              <a:buChar char="●"/>
            </a:pPr>
            <a:r>
              <a:rPr b="1" lang="en">
                <a:latin typeface="Lato"/>
                <a:ea typeface="Lato"/>
                <a:cs typeface="Lato"/>
                <a:sym typeface="Lato"/>
              </a:rPr>
              <a:t>B2	Roxbury </a:t>
            </a:r>
            <a:endParaRPr b="1">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b="1" lang="en">
                <a:latin typeface="Lato"/>
                <a:ea typeface="Lato"/>
                <a:cs typeface="Lato"/>
                <a:sym typeface="Lato"/>
              </a:rPr>
              <a:t>C11	Dorchester</a:t>
            </a:r>
            <a:endParaRPr b="1">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b="1" lang="en">
                <a:latin typeface="Lato"/>
                <a:ea typeface="Lato"/>
                <a:cs typeface="Lato"/>
                <a:sym typeface="Lato"/>
              </a:rPr>
              <a:t>D4	South End</a:t>
            </a:r>
            <a:endParaRPr b="1">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b="1" lang="en">
                <a:latin typeface="Lato"/>
                <a:ea typeface="Lato"/>
                <a:cs typeface="Lato"/>
                <a:sym typeface="Lato"/>
              </a:rPr>
              <a:t>B3	Mattapan </a:t>
            </a:r>
            <a:endParaRPr b="1">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b="1" lang="en">
                <a:latin typeface="Lato"/>
                <a:ea typeface="Lato"/>
                <a:cs typeface="Lato"/>
                <a:sym typeface="Lato"/>
              </a:rPr>
              <a:t>A1	Downtown </a:t>
            </a:r>
            <a:endParaRPr b="1">
              <a:latin typeface="Lato"/>
              <a:ea typeface="Lato"/>
              <a:cs typeface="Lato"/>
              <a:sym typeface="Lato"/>
            </a:endParaRPr>
          </a:p>
        </p:txBody>
      </p:sp>
      <p:sp>
        <p:nvSpPr>
          <p:cNvPr id="122" name="Google Shape;122;p22"/>
          <p:cNvSpPr txBox="1"/>
          <p:nvPr/>
        </p:nvSpPr>
        <p:spPr>
          <a:xfrm>
            <a:off x="212750" y="3945225"/>
            <a:ext cx="3775200" cy="2982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1600"/>
              </a:spcAft>
              <a:buNone/>
            </a:pPr>
            <a:r>
              <a:rPr lang="en" sz="1200"/>
              <a:t> (F</a:t>
            </a:r>
            <a:r>
              <a:rPr lang="en" sz="1200"/>
              <a:t>rom June 2015 to October 2018)</a:t>
            </a:r>
            <a:endParaRPr sz="1200"/>
          </a:p>
        </p:txBody>
      </p:sp>
      <p:pic>
        <p:nvPicPr>
          <p:cNvPr id="123" name="Google Shape;123;p22"/>
          <p:cNvPicPr preferRelativeResize="0"/>
          <p:nvPr/>
        </p:nvPicPr>
        <p:blipFill>
          <a:blip r:embed="rId4">
            <a:alphaModFix/>
          </a:blip>
          <a:stretch>
            <a:fillRect/>
          </a:stretch>
        </p:blipFill>
        <p:spPr>
          <a:xfrm>
            <a:off x="4541876" y="164151"/>
            <a:ext cx="3833125" cy="2761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Locate Crimes</a:t>
            </a:r>
            <a:r>
              <a:rPr lang="en" sz="1800"/>
              <a:t> -- Bubble Chart   </a:t>
            </a:r>
            <a:endParaRPr sz="1800"/>
          </a:p>
        </p:txBody>
      </p:sp>
      <p:pic>
        <p:nvPicPr>
          <p:cNvPr id="129" name="Google Shape;129;p23"/>
          <p:cNvPicPr preferRelativeResize="0"/>
          <p:nvPr/>
        </p:nvPicPr>
        <p:blipFill rotWithShape="1">
          <a:blip r:embed="rId3">
            <a:alphaModFix/>
          </a:blip>
          <a:srcRect b="4652" l="2222" r="9942" t="0"/>
          <a:stretch/>
        </p:blipFill>
        <p:spPr>
          <a:xfrm>
            <a:off x="1411950" y="1017700"/>
            <a:ext cx="6675521" cy="4125801"/>
          </a:xfrm>
          <a:prstGeom prst="rect">
            <a:avLst/>
          </a:prstGeom>
          <a:noFill/>
          <a:ln>
            <a:noFill/>
          </a:ln>
        </p:spPr>
      </p:pic>
      <p:sp>
        <p:nvSpPr>
          <p:cNvPr id="130" name="Google Shape;130;p23"/>
          <p:cNvSpPr txBox="1"/>
          <p:nvPr/>
        </p:nvSpPr>
        <p:spPr>
          <a:xfrm>
            <a:off x="6305900" y="3070250"/>
            <a:ext cx="1234500" cy="32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Charlestown</a:t>
            </a:r>
            <a:endParaRPr sz="1200">
              <a:latin typeface="Lato"/>
              <a:ea typeface="Lato"/>
              <a:cs typeface="Lato"/>
              <a:sym typeface="Lato"/>
            </a:endParaRPr>
          </a:p>
        </p:txBody>
      </p:sp>
      <p:sp>
        <p:nvSpPr>
          <p:cNvPr id="131" name="Google Shape;131;p23"/>
          <p:cNvSpPr/>
          <p:nvPr/>
        </p:nvSpPr>
        <p:spPr>
          <a:xfrm>
            <a:off x="6696825" y="3003500"/>
            <a:ext cx="164700" cy="154200"/>
          </a:xfrm>
          <a:prstGeom prst="upArrow">
            <a:avLst>
              <a:gd fmla="val 50000" name="adj1"/>
              <a:gd fmla="val 50000" name="adj2"/>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Locate Crimes </a:t>
            </a:r>
            <a:r>
              <a:rPr lang="en" sz="1800"/>
              <a:t>-- Streets</a:t>
            </a:r>
            <a:endParaRPr sz="1800"/>
          </a:p>
          <a:p>
            <a:pPr indent="0" lvl="0" marL="0" rtl="0" algn="l">
              <a:spcBef>
                <a:spcPts val="0"/>
              </a:spcBef>
              <a:spcAft>
                <a:spcPts val="0"/>
              </a:spcAft>
              <a:buNone/>
            </a:pPr>
            <a:r>
              <a:t/>
            </a:r>
            <a:endParaRPr/>
          </a:p>
        </p:txBody>
      </p:sp>
      <p:sp>
        <p:nvSpPr>
          <p:cNvPr id="137" name="Google Shape;137;p24"/>
          <p:cNvSpPr txBox="1"/>
          <p:nvPr/>
        </p:nvSpPr>
        <p:spPr>
          <a:xfrm>
            <a:off x="224125" y="1315100"/>
            <a:ext cx="3406800" cy="30552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Lato"/>
              <a:buChar char="●"/>
            </a:pPr>
            <a:r>
              <a:rPr lang="en">
                <a:latin typeface="Lato"/>
                <a:ea typeface="Lato"/>
                <a:cs typeface="Lato"/>
                <a:sym typeface="Lato"/>
              </a:rPr>
              <a:t>Washington St. -- the longest street in Boston.</a:t>
            </a:r>
            <a:endParaRPr>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lang="en">
                <a:latin typeface="Lato"/>
                <a:ea typeface="Lato"/>
                <a:cs typeface="Lato"/>
                <a:sym typeface="Lato"/>
              </a:rPr>
              <a:t>Boylston St. -- a major commercial artery. </a:t>
            </a:r>
            <a:endParaRPr>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lang="en">
                <a:latin typeface="Lato"/>
                <a:ea typeface="Lato"/>
                <a:cs typeface="Lato"/>
                <a:sym typeface="Lato"/>
              </a:rPr>
              <a:t>Blue Hill Ave. -- connects Roxbury, Dorchester, and Mattapan.</a:t>
            </a:r>
            <a:endParaRPr>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lang="en">
                <a:latin typeface="Lato"/>
                <a:ea typeface="Lato"/>
                <a:cs typeface="Lato"/>
                <a:sym typeface="Lato"/>
              </a:rPr>
              <a:t>Tremont St.  -- from downtown to Roxbury. </a:t>
            </a:r>
            <a:endParaRPr>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lang="en">
                <a:latin typeface="Lato"/>
                <a:ea typeface="Lato"/>
                <a:cs typeface="Lato"/>
                <a:sym typeface="Lato"/>
              </a:rPr>
              <a:t>Dorchester Ave. -- from downtown to Ashmont/Mattapan.</a:t>
            </a:r>
            <a:endParaRPr>
              <a:latin typeface="Lato"/>
              <a:ea typeface="Lato"/>
              <a:cs typeface="Lato"/>
              <a:sym typeface="Lato"/>
            </a:endParaRPr>
          </a:p>
        </p:txBody>
      </p:sp>
      <p:pic>
        <p:nvPicPr>
          <p:cNvPr id="138" name="Google Shape;138;p24"/>
          <p:cNvPicPr preferRelativeResize="0"/>
          <p:nvPr/>
        </p:nvPicPr>
        <p:blipFill>
          <a:blip r:embed="rId3">
            <a:alphaModFix/>
          </a:blip>
          <a:stretch>
            <a:fillRect/>
          </a:stretch>
        </p:blipFill>
        <p:spPr>
          <a:xfrm>
            <a:off x="3573175" y="1170125"/>
            <a:ext cx="5418425" cy="3055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Locate Crimes </a:t>
            </a:r>
            <a:r>
              <a:rPr lang="en" sz="1800"/>
              <a:t>-- vs. Housing Prices</a:t>
            </a:r>
            <a:r>
              <a:rPr lang="en"/>
              <a:t> </a:t>
            </a:r>
            <a:endParaRPr/>
          </a:p>
        </p:txBody>
      </p:sp>
      <p:pic>
        <p:nvPicPr>
          <p:cNvPr id="144" name="Google Shape;144;p25"/>
          <p:cNvPicPr preferRelativeResize="0"/>
          <p:nvPr/>
        </p:nvPicPr>
        <p:blipFill rotWithShape="1">
          <a:blip r:embed="rId3">
            <a:alphaModFix/>
          </a:blip>
          <a:srcRect b="3893" l="3826" r="6967" t="5131"/>
          <a:stretch/>
        </p:blipFill>
        <p:spPr>
          <a:xfrm>
            <a:off x="2912550" y="1187825"/>
            <a:ext cx="5756650" cy="3208624"/>
          </a:xfrm>
          <a:prstGeom prst="rect">
            <a:avLst/>
          </a:prstGeom>
          <a:noFill/>
          <a:ln>
            <a:noFill/>
          </a:ln>
        </p:spPr>
      </p:pic>
      <p:sp>
        <p:nvSpPr>
          <p:cNvPr id="145" name="Google Shape;145;p25"/>
          <p:cNvSpPr txBox="1"/>
          <p:nvPr/>
        </p:nvSpPr>
        <p:spPr>
          <a:xfrm>
            <a:off x="504075" y="2077975"/>
            <a:ext cx="1573800" cy="113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146" name="Google Shape;146;p25"/>
          <p:cNvPicPr preferRelativeResize="0"/>
          <p:nvPr/>
        </p:nvPicPr>
        <p:blipFill rotWithShape="1">
          <a:blip r:embed="rId4">
            <a:alphaModFix/>
          </a:blip>
          <a:srcRect b="12724" l="14388" r="18685" t="8634"/>
          <a:stretch/>
        </p:blipFill>
        <p:spPr>
          <a:xfrm>
            <a:off x="561726" y="1966250"/>
            <a:ext cx="2145073" cy="914100"/>
          </a:xfrm>
          <a:prstGeom prst="rect">
            <a:avLst/>
          </a:prstGeom>
          <a:noFill/>
          <a:ln>
            <a:noFill/>
          </a:ln>
        </p:spPr>
      </p:pic>
      <p:sp>
        <p:nvSpPr>
          <p:cNvPr id="147" name="Google Shape;147;p25"/>
          <p:cNvSpPr txBox="1"/>
          <p:nvPr/>
        </p:nvSpPr>
        <p:spPr>
          <a:xfrm>
            <a:off x="932375" y="3209575"/>
            <a:ext cx="1573800" cy="6912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
                <a:latin typeface="Lato"/>
                <a:ea typeface="Lato"/>
                <a:cs typeface="Lato"/>
                <a:sym typeface="Lato"/>
              </a:rPr>
              <a:t>R-square: 0.006</a:t>
            </a:r>
            <a:endParaRPr b="1">
              <a:latin typeface="Lato"/>
              <a:ea typeface="Lato"/>
              <a:cs typeface="Lato"/>
              <a:sym typeface="Lato"/>
            </a:endParaRPr>
          </a:p>
          <a:p>
            <a:pPr indent="0" lvl="0" marL="0" rtl="0" algn="l">
              <a:spcBef>
                <a:spcPts val="1200"/>
              </a:spcBef>
              <a:spcAft>
                <a:spcPts val="0"/>
              </a:spcAft>
              <a:buNone/>
            </a:pPr>
            <a:r>
              <a:t/>
            </a:r>
            <a:endParaRPr b="1" sz="1200">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Locate Crimes -- </a:t>
            </a:r>
            <a:r>
              <a:rPr lang="en" sz="1800"/>
              <a:t>vs. Median Income</a:t>
            </a:r>
            <a:endParaRPr sz="1800"/>
          </a:p>
          <a:p>
            <a:pPr indent="0" lvl="0" marL="0" rtl="0" algn="l">
              <a:spcBef>
                <a:spcPts val="0"/>
              </a:spcBef>
              <a:spcAft>
                <a:spcPts val="0"/>
              </a:spcAft>
              <a:buNone/>
            </a:pPr>
            <a:r>
              <a:t/>
            </a:r>
            <a:endParaRPr/>
          </a:p>
        </p:txBody>
      </p:sp>
      <p:pic>
        <p:nvPicPr>
          <p:cNvPr id="153" name="Google Shape;153;p26"/>
          <p:cNvPicPr preferRelativeResize="0"/>
          <p:nvPr/>
        </p:nvPicPr>
        <p:blipFill rotWithShape="1">
          <a:blip r:embed="rId3">
            <a:alphaModFix/>
          </a:blip>
          <a:srcRect b="3938" l="3150" r="8836" t="0"/>
          <a:stretch/>
        </p:blipFill>
        <p:spPr>
          <a:xfrm>
            <a:off x="2900925" y="1288675"/>
            <a:ext cx="5703523" cy="3190075"/>
          </a:xfrm>
          <a:prstGeom prst="rect">
            <a:avLst/>
          </a:prstGeom>
          <a:noFill/>
          <a:ln>
            <a:noFill/>
          </a:ln>
        </p:spPr>
      </p:pic>
      <p:sp>
        <p:nvSpPr>
          <p:cNvPr id="154" name="Google Shape;154;p26"/>
          <p:cNvSpPr txBox="1"/>
          <p:nvPr/>
        </p:nvSpPr>
        <p:spPr>
          <a:xfrm>
            <a:off x="792100" y="3260975"/>
            <a:ext cx="1676700" cy="5451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None/>
            </a:pPr>
            <a:r>
              <a:rPr b="1" lang="en">
                <a:latin typeface="Lato"/>
                <a:ea typeface="Lato"/>
                <a:cs typeface="Lato"/>
                <a:sym typeface="Lato"/>
              </a:rPr>
              <a:t>R-square: 0.365</a:t>
            </a:r>
            <a:endParaRPr b="1">
              <a:latin typeface="Lato"/>
              <a:ea typeface="Lato"/>
              <a:cs typeface="Lato"/>
              <a:sym typeface="Lato"/>
            </a:endParaRPr>
          </a:p>
          <a:p>
            <a:pPr indent="0" lvl="0" marL="0" rtl="0" algn="l">
              <a:spcBef>
                <a:spcPts val="1200"/>
              </a:spcBef>
              <a:spcAft>
                <a:spcPts val="0"/>
              </a:spcAft>
              <a:buNone/>
            </a:pPr>
            <a:r>
              <a:t/>
            </a:r>
            <a:endParaRPr b="1">
              <a:solidFill>
                <a:srgbClr val="FFFFFF"/>
              </a:solidFill>
              <a:latin typeface="Lato"/>
              <a:ea typeface="Lato"/>
              <a:cs typeface="Lato"/>
              <a:sym typeface="Lato"/>
            </a:endParaRPr>
          </a:p>
        </p:txBody>
      </p:sp>
      <p:pic>
        <p:nvPicPr>
          <p:cNvPr id="155" name="Google Shape;155;p26"/>
          <p:cNvPicPr preferRelativeResize="0"/>
          <p:nvPr/>
        </p:nvPicPr>
        <p:blipFill rotWithShape="1">
          <a:blip r:embed="rId4">
            <a:alphaModFix/>
          </a:blip>
          <a:srcRect b="17086" l="14404" r="20180" t="6804"/>
          <a:stretch/>
        </p:blipFill>
        <p:spPr>
          <a:xfrm>
            <a:off x="439799" y="2005725"/>
            <a:ext cx="2229626" cy="914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Crime Attribute Analysis </a:t>
            </a:r>
            <a:r>
              <a:rPr lang="en" sz="1800"/>
              <a:t>-- Crime Type</a:t>
            </a:r>
            <a:endParaRPr sz="1800"/>
          </a:p>
        </p:txBody>
      </p:sp>
      <p:sp>
        <p:nvSpPr>
          <p:cNvPr id="161" name="Google Shape;161;p27"/>
          <p:cNvSpPr txBox="1"/>
          <p:nvPr>
            <p:ph idx="1" type="body"/>
          </p:nvPr>
        </p:nvSpPr>
        <p:spPr>
          <a:xfrm>
            <a:off x="311700" y="1084200"/>
            <a:ext cx="8720400" cy="1639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What is the most common crime in Boston? </a:t>
            </a:r>
            <a:endParaRPr/>
          </a:p>
          <a:p>
            <a:pPr indent="457200" lvl="0" marL="0" rtl="0" algn="l">
              <a:lnSpc>
                <a:spcPct val="100000"/>
              </a:lnSpc>
              <a:spcBef>
                <a:spcPts val="0"/>
              </a:spcBef>
              <a:spcAft>
                <a:spcPts val="0"/>
              </a:spcAft>
              <a:buNone/>
            </a:pPr>
            <a:r>
              <a:rPr lang="en"/>
              <a:t>Most common type of crime is larceny over the 4 years, with over 25k reported occurrences. </a:t>
            </a:r>
            <a:endParaRPr/>
          </a:p>
          <a:p>
            <a:pPr indent="457200" lvl="0" marL="0" rtl="0" algn="l">
              <a:lnSpc>
                <a:spcPct val="100000"/>
              </a:lnSpc>
              <a:spcBef>
                <a:spcPts val="0"/>
              </a:spcBef>
              <a:spcAft>
                <a:spcPts val="0"/>
              </a:spcAft>
              <a:buNone/>
            </a:pPr>
            <a:r>
              <a:rPr lang="en"/>
              <a:t>2018 experienced a significant decrease in crime in comparison to 2017 in all categories.</a:t>
            </a:r>
            <a:endParaRPr/>
          </a:p>
          <a:p>
            <a:pPr indent="0" lvl="0" marL="0" rtl="0" algn="l">
              <a:spcBef>
                <a:spcPts val="0"/>
              </a:spcBef>
              <a:spcAft>
                <a:spcPts val="1600"/>
              </a:spcAft>
              <a:buNone/>
            </a:pPr>
            <a:r>
              <a:t/>
            </a:r>
            <a:endParaRPr/>
          </a:p>
        </p:txBody>
      </p:sp>
      <p:pic>
        <p:nvPicPr>
          <p:cNvPr id="162" name="Google Shape;162;p27"/>
          <p:cNvPicPr preferRelativeResize="0"/>
          <p:nvPr/>
        </p:nvPicPr>
        <p:blipFill>
          <a:blip r:embed="rId3">
            <a:alphaModFix/>
          </a:blip>
          <a:stretch>
            <a:fillRect/>
          </a:stretch>
        </p:blipFill>
        <p:spPr>
          <a:xfrm>
            <a:off x="672350" y="2571750"/>
            <a:ext cx="7922550" cy="24036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3098275" y="4322275"/>
            <a:ext cx="582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Crime Attribute Analysis </a:t>
            </a:r>
            <a:r>
              <a:rPr lang="en" sz="1800"/>
              <a:t>-- Shooting</a:t>
            </a:r>
            <a:endParaRPr sz="1800"/>
          </a:p>
          <a:p>
            <a:pPr indent="0" lvl="0" marL="0" rtl="0" algn="l">
              <a:spcBef>
                <a:spcPts val="0"/>
              </a:spcBef>
              <a:spcAft>
                <a:spcPts val="0"/>
              </a:spcAft>
              <a:buNone/>
            </a:pPr>
            <a:r>
              <a:t/>
            </a:r>
            <a:endParaRPr/>
          </a:p>
        </p:txBody>
      </p:sp>
      <p:sp>
        <p:nvSpPr>
          <p:cNvPr id="168" name="Google Shape;168;p28"/>
          <p:cNvSpPr txBox="1"/>
          <p:nvPr>
            <p:ph idx="1" type="body"/>
          </p:nvPr>
        </p:nvSpPr>
        <p:spPr>
          <a:xfrm>
            <a:off x="437025" y="152150"/>
            <a:ext cx="3305700" cy="474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Specifically analyzed shootings in the Boston Area. </a:t>
            </a:r>
            <a:endParaRPr/>
          </a:p>
          <a:p>
            <a:pPr indent="-342900" lvl="0" marL="457200" rtl="0" algn="l">
              <a:spcBef>
                <a:spcPts val="1600"/>
              </a:spcBef>
              <a:spcAft>
                <a:spcPts val="0"/>
              </a:spcAft>
              <a:buSzPts val="1800"/>
              <a:buChar char="-"/>
            </a:pPr>
            <a:r>
              <a:rPr lang="en"/>
              <a:t>Total reported shootings over 4 years: 1012.</a:t>
            </a:r>
            <a:endParaRPr/>
          </a:p>
          <a:p>
            <a:pPr indent="0" lvl="0" marL="457200" rtl="0" algn="l">
              <a:spcBef>
                <a:spcPts val="1600"/>
              </a:spcBef>
              <a:spcAft>
                <a:spcPts val="0"/>
              </a:spcAft>
              <a:buNone/>
            </a:pPr>
            <a:r>
              <a:t/>
            </a:r>
            <a:endParaRPr/>
          </a:p>
          <a:p>
            <a:pPr indent="-342900" lvl="0" marL="457200" rtl="0" algn="l">
              <a:spcBef>
                <a:spcPts val="1600"/>
              </a:spcBef>
              <a:spcAft>
                <a:spcPts val="0"/>
              </a:spcAft>
              <a:buSzPts val="1800"/>
              <a:buChar char="-"/>
            </a:pPr>
            <a:r>
              <a:rPr lang="en"/>
              <a:t>Almost three forth Shooting happened in B2(</a:t>
            </a:r>
            <a:r>
              <a:rPr b="1" lang="en" sz="1400">
                <a:latin typeface="Lato"/>
                <a:ea typeface="Lato"/>
                <a:cs typeface="Lato"/>
                <a:sym typeface="Lato"/>
              </a:rPr>
              <a:t>Roxbury )</a:t>
            </a:r>
            <a:r>
              <a:rPr lang="en"/>
              <a:t>, B3(</a:t>
            </a:r>
            <a:r>
              <a:rPr b="1" lang="en" sz="1400">
                <a:latin typeface="Lato"/>
                <a:ea typeface="Lato"/>
                <a:cs typeface="Lato"/>
                <a:sym typeface="Lato"/>
              </a:rPr>
              <a:t>Mattapan)</a:t>
            </a:r>
            <a:r>
              <a:rPr lang="en"/>
              <a:t>, and C11(</a:t>
            </a:r>
            <a:r>
              <a:rPr b="1" lang="en" sz="1400">
                <a:latin typeface="Lato"/>
                <a:ea typeface="Lato"/>
                <a:cs typeface="Lato"/>
                <a:sym typeface="Lato"/>
              </a:rPr>
              <a:t>Dorchester)</a:t>
            </a:r>
            <a:endParaRPr/>
          </a:p>
          <a:p>
            <a:pPr indent="0" lvl="0" marL="0" rtl="0" algn="l">
              <a:spcBef>
                <a:spcPts val="1600"/>
              </a:spcBef>
              <a:spcAft>
                <a:spcPts val="1600"/>
              </a:spcAft>
              <a:buNone/>
            </a:pPr>
            <a:r>
              <a:t/>
            </a:r>
            <a:endParaRPr/>
          </a:p>
        </p:txBody>
      </p:sp>
      <p:pic>
        <p:nvPicPr>
          <p:cNvPr id="169" name="Google Shape;169;p28"/>
          <p:cNvPicPr preferRelativeResize="0"/>
          <p:nvPr/>
        </p:nvPicPr>
        <p:blipFill>
          <a:blip r:embed="rId3">
            <a:alphaModFix/>
          </a:blip>
          <a:stretch>
            <a:fillRect/>
          </a:stretch>
        </p:blipFill>
        <p:spPr>
          <a:xfrm>
            <a:off x="4410225" y="348125"/>
            <a:ext cx="4027825" cy="3281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9"/>
          <p:cNvSpPr txBox="1"/>
          <p:nvPr>
            <p:ph idx="1" type="body"/>
          </p:nvPr>
        </p:nvSpPr>
        <p:spPr>
          <a:xfrm>
            <a:off x="217575" y="805700"/>
            <a:ext cx="3298500" cy="37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Most dangerous months? </a:t>
            </a:r>
            <a:endParaRPr/>
          </a:p>
          <a:p>
            <a:pPr indent="-342900" lvl="0" marL="457200" rtl="0" algn="l">
              <a:spcBef>
                <a:spcPts val="1600"/>
              </a:spcBef>
              <a:spcAft>
                <a:spcPts val="0"/>
              </a:spcAft>
              <a:buSzPts val="1800"/>
              <a:buChar char="-"/>
            </a:pPr>
            <a:r>
              <a:rPr lang="en"/>
              <a:t>The months June &amp; July had the highest recorded shooting occurrences over the four years. </a:t>
            </a:r>
            <a:endParaRPr/>
          </a:p>
          <a:p>
            <a:pPr indent="-342900" lvl="0" marL="457200" rtl="0" algn="l">
              <a:spcBef>
                <a:spcPts val="0"/>
              </a:spcBef>
              <a:spcAft>
                <a:spcPts val="0"/>
              </a:spcAft>
              <a:buSzPts val="1800"/>
              <a:buChar char="-"/>
            </a:pPr>
            <a:r>
              <a:rPr lang="en"/>
              <a:t>2017 had the most consistent shooting occurrences on a month by month basis.</a:t>
            </a:r>
            <a:endParaRPr/>
          </a:p>
        </p:txBody>
      </p:sp>
      <p:pic>
        <p:nvPicPr>
          <p:cNvPr id="175" name="Google Shape;175;p29"/>
          <p:cNvPicPr preferRelativeResize="0"/>
          <p:nvPr/>
        </p:nvPicPr>
        <p:blipFill>
          <a:blip r:embed="rId3">
            <a:alphaModFix/>
          </a:blip>
          <a:stretch>
            <a:fillRect/>
          </a:stretch>
        </p:blipFill>
        <p:spPr>
          <a:xfrm>
            <a:off x="3350675" y="1263825"/>
            <a:ext cx="5793326" cy="3058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30"/>
          <p:cNvSpPr txBox="1"/>
          <p:nvPr>
            <p:ph type="title"/>
          </p:nvPr>
        </p:nvSpPr>
        <p:spPr>
          <a:xfrm>
            <a:off x="918875" y="393750"/>
            <a:ext cx="73347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Multivariate Analysis </a:t>
            </a:r>
            <a:endParaRPr/>
          </a:p>
          <a:p>
            <a:pPr indent="0" lvl="0" marL="0" rtl="0" algn="l">
              <a:spcBef>
                <a:spcPts val="0"/>
              </a:spcBef>
              <a:spcAft>
                <a:spcPts val="0"/>
              </a:spcAft>
              <a:buNone/>
            </a:pPr>
            <a:r>
              <a:t/>
            </a:r>
            <a:endParaRPr sz="1200"/>
          </a:p>
        </p:txBody>
      </p:sp>
      <p:sp>
        <p:nvSpPr>
          <p:cNvPr id="181" name="Google Shape;181;p30"/>
          <p:cNvSpPr txBox="1"/>
          <p:nvPr>
            <p:ph idx="1" type="body"/>
          </p:nvPr>
        </p:nvSpPr>
        <p:spPr>
          <a:xfrm>
            <a:off x="302550" y="1307850"/>
            <a:ext cx="33954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Location &amp; Crime Type </a:t>
            </a:r>
            <a:endParaRPr/>
          </a:p>
          <a:p>
            <a:pPr indent="-342900" lvl="0" marL="457200" rtl="0" algn="l">
              <a:spcBef>
                <a:spcPts val="1600"/>
              </a:spcBef>
              <a:spcAft>
                <a:spcPts val="0"/>
              </a:spcAft>
              <a:buSzPts val="1800"/>
              <a:buChar char="-"/>
            </a:pPr>
            <a:r>
              <a:rPr lang="en"/>
              <a:t>As noted, larceny was the most common type of crime.</a:t>
            </a:r>
            <a:endParaRPr/>
          </a:p>
          <a:p>
            <a:pPr indent="-342900" lvl="0" marL="457200" rtl="0" algn="l">
              <a:spcBef>
                <a:spcPts val="0"/>
              </a:spcBef>
              <a:spcAft>
                <a:spcPts val="0"/>
              </a:spcAft>
              <a:buSzPts val="1800"/>
              <a:buChar char="-"/>
            </a:pPr>
            <a:r>
              <a:rPr lang="en"/>
              <a:t>It occurs most often in Boylston &amp; Washington St.</a:t>
            </a:r>
            <a:endParaRPr/>
          </a:p>
        </p:txBody>
      </p:sp>
      <p:pic>
        <p:nvPicPr>
          <p:cNvPr id="182" name="Google Shape;182;p30"/>
          <p:cNvPicPr preferRelativeResize="0"/>
          <p:nvPr/>
        </p:nvPicPr>
        <p:blipFill>
          <a:blip r:embed="rId3">
            <a:alphaModFix/>
          </a:blip>
          <a:stretch>
            <a:fillRect/>
          </a:stretch>
        </p:blipFill>
        <p:spPr>
          <a:xfrm>
            <a:off x="3850350" y="1250626"/>
            <a:ext cx="5141250" cy="2630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31"/>
          <p:cNvSpPr txBox="1"/>
          <p:nvPr>
            <p:ph type="title"/>
          </p:nvPr>
        </p:nvSpPr>
        <p:spPr>
          <a:xfrm>
            <a:off x="918875" y="393750"/>
            <a:ext cx="73413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Multivariate Analysis 2 </a:t>
            </a:r>
            <a:endParaRPr/>
          </a:p>
        </p:txBody>
      </p:sp>
      <p:sp>
        <p:nvSpPr>
          <p:cNvPr id="188" name="Google Shape;188;p31"/>
          <p:cNvSpPr txBox="1"/>
          <p:nvPr>
            <p:ph idx="1" type="body"/>
          </p:nvPr>
        </p:nvSpPr>
        <p:spPr>
          <a:xfrm>
            <a:off x="311700" y="1234075"/>
            <a:ext cx="2982900" cy="33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Crime Type &amp; Time </a:t>
            </a:r>
            <a:endParaRPr/>
          </a:p>
          <a:p>
            <a:pPr indent="-342900" lvl="0" marL="457200" rtl="0" algn="l">
              <a:spcBef>
                <a:spcPts val="1600"/>
              </a:spcBef>
              <a:spcAft>
                <a:spcPts val="0"/>
              </a:spcAft>
              <a:buSzPts val="1800"/>
              <a:buChar char="-"/>
            </a:pPr>
            <a:r>
              <a:rPr lang="en"/>
              <a:t>Once again,  larceny was the most common type of crime.</a:t>
            </a:r>
            <a:endParaRPr/>
          </a:p>
          <a:p>
            <a:pPr indent="-342900" lvl="0" marL="457200" rtl="0" algn="l">
              <a:spcBef>
                <a:spcPts val="0"/>
              </a:spcBef>
              <a:spcAft>
                <a:spcPts val="0"/>
              </a:spcAft>
              <a:buSzPts val="1800"/>
              <a:buChar char="-"/>
            </a:pPr>
            <a:r>
              <a:rPr lang="en"/>
              <a:t>Larceny occurs most often in the afternoon, between 12 - 5 pm.</a:t>
            </a:r>
            <a:endParaRPr/>
          </a:p>
        </p:txBody>
      </p:sp>
      <p:pic>
        <p:nvPicPr>
          <p:cNvPr id="189" name="Google Shape;189;p31"/>
          <p:cNvPicPr preferRelativeResize="0"/>
          <p:nvPr/>
        </p:nvPicPr>
        <p:blipFill>
          <a:blip r:embed="rId3">
            <a:alphaModFix/>
          </a:blip>
          <a:stretch>
            <a:fillRect/>
          </a:stretch>
        </p:blipFill>
        <p:spPr>
          <a:xfrm>
            <a:off x="3447000" y="1438675"/>
            <a:ext cx="5279076" cy="2518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66" name="Google Shape;66;p14"/>
          <p:cNvSpPr txBox="1"/>
          <p:nvPr>
            <p:ph idx="1" type="body"/>
          </p:nvPr>
        </p:nvSpPr>
        <p:spPr>
          <a:xfrm>
            <a:off x="874050" y="1109575"/>
            <a:ext cx="7462200" cy="33690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Font typeface="Comic Sans MS"/>
              <a:buChar char="●"/>
            </a:pPr>
            <a:r>
              <a:rPr lang="en" sz="2400">
                <a:latin typeface="Comic Sans MS"/>
                <a:ea typeface="Comic Sans MS"/>
                <a:cs typeface="Comic Sans MS"/>
                <a:sym typeface="Comic Sans MS"/>
              </a:rPr>
              <a:t>Overview </a:t>
            </a:r>
            <a:endParaRPr sz="2400">
              <a:latin typeface="Comic Sans MS"/>
              <a:ea typeface="Comic Sans MS"/>
              <a:cs typeface="Comic Sans MS"/>
              <a:sym typeface="Comic Sans MS"/>
            </a:endParaRPr>
          </a:p>
          <a:p>
            <a:pPr indent="-381000" lvl="0" marL="457200" rtl="0" algn="l">
              <a:spcBef>
                <a:spcPts val="0"/>
              </a:spcBef>
              <a:spcAft>
                <a:spcPts val="0"/>
              </a:spcAft>
              <a:buSzPts val="2400"/>
              <a:buFont typeface="Comic Sans MS"/>
              <a:buChar char="●"/>
            </a:pPr>
            <a:r>
              <a:rPr lang="en" sz="2400">
                <a:latin typeface="Comic Sans MS"/>
                <a:ea typeface="Comic Sans MS"/>
                <a:cs typeface="Comic Sans MS"/>
                <a:sym typeface="Comic Sans MS"/>
              </a:rPr>
              <a:t>Time Analysis </a:t>
            </a:r>
            <a:endParaRPr sz="2400">
              <a:latin typeface="Comic Sans MS"/>
              <a:ea typeface="Comic Sans MS"/>
              <a:cs typeface="Comic Sans MS"/>
              <a:sym typeface="Comic Sans MS"/>
            </a:endParaRPr>
          </a:p>
          <a:p>
            <a:pPr indent="-381000" lvl="0" marL="457200" rtl="0" algn="l">
              <a:spcBef>
                <a:spcPts val="0"/>
              </a:spcBef>
              <a:spcAft>
                <a:spcPts val="0"/>
              </a:spcAft>
              <a:buSzPts val="2400"/>
              <a:buFont typeface="Comic Sans MS"/>
              <a:buChar char="●"/>
            </a:pPr>
            <a:r>
              <a:rPr lang="en" sz="2400">
                <a:latin typeface="Comic Sans MS"/>
                <a:ea typeface="Comic Sans MS"/>
                <a:cs typeface="Comic Sans MS"/>
                <a:sym typeface="Comic Sans MS"/>
              </a:rPr>
              <a:t>Location Analysis</a:t>
            </a:r>
            <a:endParaRPr sz="2400">
              <a:latin typeface="Comic Sans MS"/>
              <a:ea typeface="Comic Sans MS"/>
              <a:cs typeface="Comic Sans MS"/>
              <a:sym typeface="Comic Sans MS"/>
            </a:endParaRPr>
          </a:p>
          <a:p>
            <a:pPr indent="-381000" lvl="0" marL="457200" rtl="0" algn="l">
              <a:spcBef>
                <a:spcPts val="0"/>
              </a:spcBef>
              <a:spcAft>
                <a:spcPts val="0"/>
              </a:spcAft>
              <a:buSzPts val="2400"/>
              <a:buFont typeface="Comic Sans MS"/>
              <a:buChar char="●"/>
            </a:pPr>
            <a:r>
              <a:rPr lang="en" sz="2400">
                <a:latin typeface="Comic Sans MS"/>
                <a:ea typeface="Comic Sans MS"/>
                <a:cs typeface="Comic Sans MS"/>
                <a:sym typeface="Comic Sans MS"/>
              </a:rPr>
              <a:t>Crime Attribute Analysis </a:t>
            </a:r>
            <a:endParaRPr sz="2400">
              <a:latin typeface="Comic Sans MS"/>
              <a:ea typeface="Comic Sans MS"/>
              <a:cs typeface="Comic Sans MS"/>
              <a:sym typeface="Comic Sans MS"/>
            </a:endParaRPr>
          </a:p>
          <a:p>
            <a:pPr indent="-381000" lvl="0" marL="457200" rtl="0" algn="l">
              <a:spcBef>
                <a:spcPts val="0"/>
              </a:spcBef>
              <a:spcAft>
                <a:spcPts val="0"/>
              </a:spcAft>
              <a:buSzPts val="2400"/>
              <a:buFont typeface="Comic Sans MS"/>
              <a:buChar char="●"/>
            </a:pPr>
            <a:r>
              <a:rPr lang="en" sz="2400">
                <a:latin typeface="Comic Sans MS"/>
                <a:ea typeface="Comic Sans MS"/>
                <a:cs typeface="Comic Sans MS"/>
                <a:sym typeface="Comic Sans MS"/>
              </a:rPr>
              <a:t>Multivariate Analysis</a:t>
            </a:r>
            <a:endParaRPr sz="2400">
              <a:latin typeface="Comic Sans MS"/>
              <a:ea typeface="Comic Sans MS"/>
              <a:cs typeface="Comic Sans MS"/>
              <a:sym typeface="Comic Sans MS"/>
            </a:endParaRPr>
          </a:p>
          <a:p>
            <a:pPr indent="-381000" lvl="0" marL="457200" rtl="0" algn="l">
              <a:spcBef>
                <a:spcPts val="0"/>
              </a:spcBef>
              <a:spcAft>
                <a:spcPts val="0"/>
              </a:spcAft>
              <a:buSzPts val="2400"/>
              <a:buFont typeface="Comic Sans MS"/>
              <a:buChar char="●"/>
            </a:pPr>
            <a:r>
              <a:rPr lang="en" sz="2400">
                <a:latin typeface="Comic Sans MS"/>
                <a:ea typeface="Comic Sans MS"/>
                <a:cs typeface="Comic Sans MS"/>
                <a:sym typeface="Comic Sans MS"/>
              </a:rPr>
              <a:t>Limitation</a:t>
            </a:r>
            <a:endParaRPr sz="2400">
              <a:latin typeface="Comic Sans MS"/>
              <a:ea typeface="Comic Sans MS"/>
              <a:cs typeface="Comic Sans MS"/>
              <a:sym typeface="Comic Sans MS"/>
            </a:endParaRPr>
          </a:p>
          <a:p>
            <a:pPr indent="-381000" lvl="0" marL="457200" rtl="0" algn="l">
              <a:spcBef>
                <a:spcPts val="0"/>
              </a:spcBef>
              <a:spcAft>
                <a:spcPts val="0"/>
              </a:spcAft>
              <a:buSzPts val="2400"/>
              <a:buFont typeface="Comic Sans MS"/>
              <a:buChar char="●"/>
            </a:pPr>
            <a:r>
              <a:rPr lang="en" sz="2400">
                <a:latin typeface="Comic Sans MS"/>
                <a:ea typeface="Comic Sans MS"/>
                <a:cs typeface="Comic Sans MS"/>
                <a:sym typeface="Comic Sans MS"/>
              </a:rPr>
              <a:t>Business Plan</a:t>
            </a:r>
            <a:endParaRPr sz="2400">
              <a:latin typeface="Comic Sans MS"/>
              <a:ea typeface="Comic Sans MS"/>
              <a:cs typeface="Comic Sans MS"/>
              <a:sym typeface="Comic Sans MS"/>
            </a:endParaRPr>
          </a:p>
          <a:p>
            <a:pPr indent="-381000" lvl="0" marL="457200" rtl="0" algn="l">
              <a:spcBef>
                <a:spcPts val="0"/>
              </a:spcBef>
              <a:spcAft>
                <a:spcPts val="0"/>
              </a:spcAft>
              <a:buSzPts val="2400"/>
              <a:buFont typeface="Comic Sans MS"/>
              <a:buChar char="●"/>
            </a:pPr>
            <a:r>
              <a:rPr lang="en" sz="2400">
                <a:latin typeface="Comic Sans MS"/>
                <a:ea typeface="Comic Sans MS"/>
                <a:cs typeface="Comic Sans MS"/>
                <a:sym typeface="Comic Sans MS"/>
              </a:rPr>
              <a:t>Summary </a:t>
            </a:r>
            <a:endParaRPr sz="2400">
              <a:latin typeface="Comic Sans MS"/>
              <a:ea typeface="Comic Sans MS"/>
              <a:cs typeface="Comic Sans MS"/>
              <a:sym typeface="Comic Sans MS"/>
            </a:endParaRPr>
          </a:p>
        </p:txBody>
      </p:sp>
      <p:pic>
        <p:nvPicPr>
          <p:cNvPr id="67" name="Google Shape;67;p14"/>
          <p:cNvPicPr preferRelativeResize="0"/>
          <p:nvPr/>
        </p:nvPicPr>
        <p:blipFill>
          <a:blip r:embed="rId3">
            <a:alphaModFix/>
          </a:blip>
          <a:stretch>
            <a:fillRect/>
          </a:stretch>
        </p:blipFill>
        <p:spPr>
          <a:xfrm>
            <a:off x="7406300" y="0"/>
            <a:ext cx="1737701" cy="14994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2"/>
          <p:cNvSpPr txBox="1"/>
          <p:nvPr>
            <p:ph type="title"/>
          </p:nvPr>
        </p:nvSpPr>
        <p:spPr>
          <a:xfrm>
            <a:off x="12213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Multivariate Analysis 3 </a:t>
            </a:r>
            <a:endParaRPr/>
          </a:p>
        </p:txBody>
      </p:sp>
      <p:sp>
        <p:nvSpPr>
          <p:cNvPr id="195" name="Google Shape;195;p32"/>
          <p:cNvSpPr txBox="1"/>
          <p:nvPr>
            <p:ph idx="1" type="body"/>
          </p:nvPr>
        </p:nvSpPr>
        <p:spPr>
          <a:xfrm>
            <a:off x="311700" y="1234075"/>
            <a:ext cx="2904300" cy="306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 &amp; Location </a:t>
            </a:r>
            <a:endParaRPr/>
          </a:p>
          <a:p>
            <a:pPr indent="-342900" lvl="0" marL="457200" rtl="0" algn="l">
              <a:spcBef>
                <a:spcPts val="1600"/>
              </a:spcBef>
              <a:spcAft>
                <a:spcPts val="0"/>
              </a:spcAft>
              <a:buSzPts val="1800"/>
              <a:buChar char="-"/>
            </a:pPr>
            <a:r>
              <a:rPr lang="en"/>
              <a:t>District B2 (Roxbury) is the most dangerous in the Boston area.</a:t>
            </a:r>
            <a:endParaRPr/>
          </a:p>
          <a:p>
            <a:pPr indent="-342900" lvl="0" marL="457200" rtl="0" algn="l">
              <a:spcBef>
                <a:spcPts val="0"/>
              </a:spcBef>
              <a:spcAft>
                <a:spcPts val="0"/>
              </a:spcAft>
              <a:buSzPts val="1800"/>
              <a:buChar char="-"/>
            </a:pPr>
            <a:r>
              <a:rPr lang="en"/>
              <a:t>Specifically, most dangerous in the evening between 4 -  6 pm. </a:t>
            </a:r>
            <a:endParaRPr/>
          </a:p>
        </p:txBody>
      </p:sp>
      <p:pic>
        <p:nvPicPr>
          <p:cNvPr id="196" name="Google Shape;196;p32"/>
          <p:cNvPicPr preferRelativeResize="0"/>
          <p:nvPr/>
        </p:nvPicPr>
        <p:blipFill rotWithShape="1">
          <a:blip r:embed="rId3">
            <a:alphaModFix/>
          </a:blip>
          <a:srcRect b="0" l="0" r="0" t="2534"/>
          <a:stretch/>
        </p:blipFill>
        <p:spPr>
          <a:xfrm>
            <a:off x="3368400" y="1462450"/>
            <a:ext cx="5623200" cy="30173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Limitations</a:t>
            </a:r>
            <a:endParaRPr/>
          </a:p>
        </p:txBody>
      </p:sp>
      <p:sp>
        <p:nvSpPr>
          <p:cNvPr id="202" name="Google Shape;202;p33"/>
          <p:cNvSpPr txBox="1"/>
          <p:nvPr>
            <p:ph idx="1" type="body"/>
          </p:nvPr>
        </p:nvSpPr>
        <p:spPr>
          <a:xfrm>
            <a:off x="311700" y="1435775"/>
            <a:ext cx="6964200" cy="3353400"/>
          </a:xfrm>
          <a:prstGeom prst="rect">
            <a:avLst/>
          </a:prstGeom>
        </p:spPr>
        <p:txBody>
          <a:bodyPr anchorCtr="0" anchor="t" bIns="91425" lIns="91425" spcFirstLastPara="1" rIns="91425" wrap="square" tIns="91425">
            <a:noAutofit/>
          </a:bodyPr>
          <a:lstStyle/>
          <a:p>
            <a:pPr indent="-342900" lvl="0" marL="914400" rtl="0" algn="l">
              <a:spcBef>
                <a:spcPts val="0"/>
              </a:spcBef>
              <a:spcAft>
                <a:spcPts val="0"/>
              </a:spcAft>
              <a:buSzPts val="1800"/>
              <a:buFont typeface="Comic Sans MS"/>
              <a:buChar char="●"/>
            </a:pPr>
            <a:r>
              <a:rPr lang="en">
                <a:latin typeface="Comic Sans MS"/>
                <a:ea typeface="Comic Sans MS"/>
                <a:cs typeface="Comic Sans MS"/>
                <a:sym typeface="Comic Sans MS"/>
              </a:rPr>
              <a:t>Crime Dataset only for 4 years</a:t>
            </a:r>
            <a:endParaRPr>
              <a:latin typeface="Comic Sans MS"/>
              <a:ea typeface="Comic Sans MS"/>
              <a:cs typeface="Comic Sans MS"/>
              <a:sym typeface="Comic Sans MS"/>
            </a:endParaRPr>
          </a:p>
          <a:p>
            <a:pPr indent="-317500" lvl="1" marL="1371600" rtl="0" algn="l">
              <a:spcBef>
                <a:spcPts val="0"/>
              </a:spcBef>
              <a:spcAft>
                <a:spcPts val="0"/>
              </a:spcAft>
              <a:buSzPts val="1400"/>
              <a:buFont typeface="Comic Sans MS"/>
              <a:buChar char="○"/>
            </a:pPr>
            <a:r>
              <a:rPr lang="en">
                <a:latin typeface="Comic Sans MS"/>
                <a:ea typeface="Comic Sans MS"/>
                <a:cs typeface="Comic Sans MS"/>
                <a:sym typeface="Comic Sans MS"/>
              </a:rPr>
              <a:t>Administration</a:t>
            </a:r>
            <a:endParaRPr>
              <a:latin typeface="Comic Sans MS"/>
              <a:ea typeface="Comic Sans MS"/>
              <a:cs typeface="Comic Sans MS"/>
              <a:sym typeface="Comic Sans MS"/>
            </a:endParaRPr>
          </a:p>
          <a:p>
            <a:pPr indent="0" lvl="0" marL="1371600" rtl="0" algn="l">
              <a:spcBef>
                <a:spcPts val="1600"/>
              </a:spcBef>
              <a:spcAft>
                <a:spcPts val="0"/>
              </a:spcAft>
              <a:buNone/>
            </a:pPr>
            <a:r>
              <a:t/>
            </a:r>
            <a:endParaRPr>
              <a:latin typeface="Comic Sans MS"/>
              <a:ea typeface="Comic Sans MS"/>
              <a:cs typeface="Comic Sans MS"/>
              <a:sym typeface="Comic Sans MS"/>
            </a:endParaRPr>
          </a:p>
          <a:p>
            <a:pPr indent="-342900" lvl="0" marL="914400" rtl="0" algn="l">
              <a:spcBef>
                <a:spcPts val="1600"/>
              </a:spcBef>
              <a:spcAft>
                <a:spcPts val="0"/>
              </a:spcAft>
              <a:buSzPts val="1800"/>
              <a:buFont typeface="Comic Sans MS"/>
              <a:buChar char="●"/>
            </a:pPr>
            <a:r>
              <a:rPr lang="en">
                <a:latin typeface="Comic Sans MS"/>
                <a:ea typeface="Comic Sans MS"/>
                <a:cs typeface="Comic Sans MS"/>
                <a:sym typeface="Comic Sans MS"/>
              </a:rPr>
              <a:t>Average Housing Prices &amp; Average Median Incomes</a:t>
            </a:r>
            <a:endParaRPr>
              <a:latin typeface="Comic Sans MS"/>
              <a:ea typeface="Comic Sans MS"/>
              <a:cs typeface="Comic Sans MS"/>
              <a:sym typeface="Comic Sans MS"/>
            </a:endParaRPr>
          </a:p>
          <a:p>
            <a:pPr indent="-317500" lvl="1" marL="1371600" rtl="0" algn="l">
              <a:spcBef>
                <a:spcPts val="0"/>
              </a:spcBef>
              <a:spcAft>
                <a:spcPts val="0"/>
              </a:spcAft>
              <a:buSzPts val="1400"/>
              <a:buFont typeface="Comic Sans MS"/>
              <a:buChar char="○"/>
            </a:pPr>
            <a:r>
              <a:rPr lang="en">
                <a:latin typeface="Comic Sans MS"/>
                <a:ea typeface="Comic Sans MS"/>
                <a:cs typeface="Comic Sans MS"/>
                <a:sym typeface="Comic Sans MS"/>
              </a:rPr>
              <a:t>Over 10 years </a:t>
            </a:r>
            <a:endParaRPr>
              <a:latin typeface="Comic Sans MS"/>
              <a:ea typeface="Comic Sans MS"/>
              <a:cs typeface="Comic Sans MS"/>
              <a:sym typeface="Comic Sans MS"/>
            </a:endParaRPr>
          </a:p>
          <a:p>
            <a:pPr indent="0" lvl="0" marL="0" rtl="0" algn="l">
              <a:spcBef>
                <a:spcPts val="1600"/>
              </a:spcBef>
              <a:spcAft>
                <a:spcPts val="0"/>
              </a:spcAft>
              <a:buNone/>
            </a:pPr>
            <a:r>
              <a:t/>
            </a:r>
            <a:endParaRPr>
              <a:latin typeface="Comic Sans MS"/>
              <a:ea typeface="Comic Sans MS"/>
              <a:cs typeface="Comic Sans MS"/>
              <a:sym typeface="Comic Sans MS"/>
            </a:endParaRPr>
          </a:p>
          <a:p>
            <a:pPr indent="-342900" lvl="0" marL="914400" rtl="0" algn="l">
              <a:spcBef>
                <a:spcPts val="1600"/>
              </a:spcBef>
              <a:spcAft>
                <a:spcPts val="0"/>
              </a:spcAft>
              <a:buSzPts val="1800"/>
              <a:buFont typeface="Comic Sans MS"/>
              <a:buChar char="●"/>
            </a:pPr>
            <a:r>
              <a:rPr lang="en">
                <a:latin typeface="Comic Sans MS"/>
                <a:ea typeface="Comic Sans MS"/>
                <a:cs typeface="Comic Sans MS"/>
                <a:sym typeface="Comic Sans MS"/>
              </a:rPr>
              <a:t>Other factors that affect crime</a:t>
            </a:r>
            <a:endParaRPr>
              <a:latin typeface="Comic Sans MS"/>
              <a:ea typeface="Comic Sans MS"/>
              <a:cs typeface="Comic Sans MS"/>
              <a:sym typeface="Comic Sans MS"/>
            </a:endParaRPr>
          </a:p>
          <a:p>
            <a:pPr indent="-317500" lvl="1" marL="1371600" rtl="0" algn="l">
              <a:spcBef>
                <a:spcPts val="0"/>
              </a:spcBef>
              <a:spcAft>
                <a:spcPts val="0"/>
              </a:spcAft>
              <a:buSzPts val="1400"/>
              <a:buFont typeface="Comic Sans MS"/>
              <a:buChar char="○"/>
            </a:pPr>
            <a:r>
              <a:rPr lang="en">
                <a:latin typeface="Comic Sans MS"/>
                <a:ea typeface="Comic Sans MS"/>
                <a:cs typeface="Comic Sans MS"/>
                <a:sym typeface="Comic Sans MS"/>
              </a:rPr>
              <a:t>Eg.) School, hospitals, police station </a:t>
            </a:r>
            <a:endParaRPr>
              <a:latin typeface="Comic Sans MS"/>
              <a:ea typeface="Comic Sans MS"/>
              <a:cs typeface="Comic Sans MS"/>
              <a:sym typeface="Comic Sans MS"/>
            </a:endParaRPr>
          </a:p>
          <a:p>
            <a:pPr indent="0" lvl="0" marL="0" rtl="0" algn="l">
              <a:spcBef>
                <a:spcPts val="1600"/>
              </a:spcBef>
              <a:spcAft>
                <a:spcPts val="1600"/>
              </a:spcAft>
              <a:buNone/>
            </a:pPr>
            <a:r>
              <a:t/>
            </a:r>
            <a:endParaRPr/>
          </a:p>
        </p:txBody>
      </p:sp>
      <p:pic>
        <p:nvPicPr>
          <p:cNvPr id="203" name="Google Shape;203;p33"/>
          <p:cNvPicPr preferRelativeResize="0"/>
          <p:nvPr/>
        </p:nvPicPr>
        <p:blipFill>
          <a:blip r:embed="rId3">
            <a:alphaModFix/>
          </a:blip>
          <a:stretch>
            <a:fillRect/>
          </a:stretch>
        </p:blipFill>
        <p:spPr>
          <a:xfrm>
            <a:off x="7406300" y="0"/>
            <a:ext cx="1737701" cy="14994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34"/>
          <p:cNvSpPr txBox="1"/>
          <p:nvPr>
            <p:ph type="title"/>
          </p:nvPr>
        </p:nvSpPr>
        <p:spPr>
          <a:xfrm>
            <a:off x="311700" y="234975"/>
            <a:ext cx="8520600" cy="5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Plan</a:t>
            </a:r>
            <a:endParaRPr/>
          </a:p>
        </p:txBody>
      </p:sp>
      <p:pic>
        <p:nvPicPr>
          <p:cNvPr id="209" name="Google Shape;209;p34"/>
          <p:cNvPicPr preferRelativeResize="0"/>
          <p:nvPr/>
        </p:nvPicPr>
        <p:blipFill>
          <a:blip r:embed="rId3">
            <a:alphaModFix/>
          </a:blip>
          <a:stretch>
            <a:fillRect/>
          </a:stretch>
        </p:blipFill>
        <p:spPr>
          <a:xfrm>
            <a:off x="1045300" y="1017725"/>
            <a:ext cx="2275624" cy="3829198"/>
          </a:xfrm>
          <a:prstGeom prst="rect">
            <a:avLst/>
          </a:prstGeom>
          <a:noFill/>
          <a:ln>
            <a:noFill/>
          </a:ln>
        </p:spPr>
      </p:pic>
      <p:pic>
        <p:nvPicPr>
          <p:cNvPr id="210" name="Google Shape;210;p34"/>
          <p:cNvPicPr preferRelativeResize="0"/>
          <p:nvPr/>
        </p:nvPicPr>
        <p:blipFill>
          <a:blip r:embed="rId4">
            <a:alphaModFix/>
          </a:blip>
          <a:stretch>
            <a:fillRect/>
          </a:stretch>
        </p:blipFill>
        <p:spPr>
          <a:xfrm>
            <a:off x="4252375" y="1021850"/>
            <a:ext cx="2216225" cy="3783098"/>
          </a:xfrm>
          <a:prstGeom prst="rect">
            <a:avLst/>
          </a:prstGeom>
          <a:noFill/>
          <a:ln>
            <a:noFill/>
          </a:ln>
        </p:spPr>
      </p:pic>
      <p:pic>
        <p:nvPicPr>
          <p:cNvPr id="211" name="Google Shape;211;p34"/>
          <p:cNvPicPr preferRelativeResize="0"/>
          <p:nvPr/>
        </p:nvPicPr>
        <p:blipFill>
          <a:blip r:embed="rId5">
            <a:alphaModFix/>
          </a:blip>
          <a:stretch>
            <a:fillRect/>
          </a:stretch>
        </p:blipFill>
        <p:spPr>
          <a:xfrm>
            <a:off x="7406300" y="0"/>
            <a:ext cx="1737701" cy="14994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a:t>
            </a:r>
            <a:endParaRPr/>
          </a:p>
        </p:txBody>
      </p:sp>
      <p:sp>
        <p:nvSpPr>
          <p:cNvPr id="217" name="Google Shape;217;p35"/>
          <p:cNvSpPr txBox="1"/>
          <p:nvPr>
            <p:ph idx="1" type="body"/>
          </p:nvPr>
        </p:nvSpPr>
        <p:spPr>
          <a:xfrm>
            <a:off x="311700" y="1499500"/>
            <a:ext cx="8260800" cy="33078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None/>
            </a:pPr>
            <a:r>
              <a:rPr lang="en">
                <a:solidFill>
                  <a:srgbClr val="000000"/>
                </a:solidFill>
                <a:latin typeface="Comic Sans MS"/>
                <a:ea typeface="Comic Sans MS"/>
                <a:cs typeface="Comic Sans MS"/>
                <a:sym typeface="Comic Sans MS"/>
              </a:rPr>
              <a:t>Based on our analysis above, Boston is a safe city in general. The most frequent crimes are Larceny. Crimes are more likely to happen on Washington St., the longest street in Boston, as well as in Roxbury. Most crimes happen during 4pm to 7pm. Housing prices doesn’t has a statistically significant effect on crimes, but income has partial significance to crimes. </a:t>
            </a:r>
            <a:endParaRPr>
              <a:solidFill>
                <a:srgbClr val="000000"/>
              </a:solidFill>
              <a:latin typeface="Comic Sans MS"/>
              <a:ea typeface="Comic Sans MS"/>
              <a:cs typeface="Comic Sans MS"/>
              <a:sym typeface="Comic Sans MS"/>
            </a:endParaRPr>
          </a:p>
          <a:p>
            <a:pPr indent="457200" lvl="0" marL="0" rtl="0" algn="l">
              <a:spcBef>
                <a:spcPts val="1600"/>
              </a:spcBef>
              <a:spcAft>
                <a:spcPts val="1600"/>
              </a:spcAft>
              <a:buNone/>
            </a:pPr>
            <a:r>
              <a:rPr lang="en">
                <a:solidFill>
                  <a:srgbClr val="000000"/>
                </a:solidFill>
                <a:latin typeface="Comic Sans MS"/>
                <a:ea typeface="Comic Sans MS"/>
                <a:cs typeface="Comic Sans MS"/>
                <a:sym typeface="Comic Sans MS"/>
              </a:rPr>
              <a:t>Hope our project will help you survive in Boston!!!</a:t>
            </a:r>
            <a:endParaRPr>
              <a:solidFill>
                <a:srgbClr val="000000"/>
              </a:solidFill>
              <a:latin typeface="Comic Sans MS"/>
              <a:ea typeface="Comic Sans MS"/>
              <a:cs typeface="Comic Sans MS"/>
              <a:sym typeface="Comic Sans MS"/>
            </a:endParaRPr>
          </a:p>
        </p:txBody>
      </p:sp>
      <p:pic>
        <p:nvPicPr>
          <p:cNvPr id="218" name="Google Shape;218;p35"/>
          <p:cNvPicPr preferRelativeResize="0"/>
          <p:nvPr/>
        </p:nvPicPr>
        <p:blipFill>
          <a:blip r:embed="rId3">
            <a:alphaModFix/>
          </a:blip>
          <a:stretch>
            <a:fillRect/>
          </a:stretch>
        </p:blipFill>
        <p:spPr>
          <a:xfrm>
            <a:off x="7406300" y="0"/>
            <a:ext cx="1737701" cy="14994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224" name="Google Shape;224;p36"/>
          <p:cNvSpPr txBox="1"/>
          <p:nvPr>
            <p:ph idx="1" type="body"/>
          </p:nvPr>
        </p:nvSpPr>
        <p:spPr>
          <a:xfrm>
            <a:off x="1297500" y="953675"/>
            <a:ext cx="7038900" cy="3733500"/>
          </a:xfrm>
          <a:prstGeom prst="rect">
            <a:avLst/>
          </a:prstGeom>
        </p:spPr>
        <p:txBody>
          <a:bodyPr anchorCtr="0" anchor="ctr" bIns="91425" lIns="91425" spcFirstLastPara="1" rIns="91425" wrap="square" tIns="91425">
            <a:noAutofit/>
          </a:bodyPr>
          <a:lstStyle/>
          <a:p>
            <a:pPr indent="-317500" lvl="0" marL="457200" rtl="0" algn="l">
              <a:lnSpc>
                <a:spcPct val="100000"/>
              </a:lnSpc>
              <a:spcBef>
                <a:spcPts val="0"/>
              </a:spcBef>
              <a:spcAft>
                <a:spcPts val="0"/>
              </a:spcAft>
              <a:buClr>
                <a:srgbClr val="000000"/>
              </a:buClr>
              <a:buSzPts val="1400"/>
              <a:buFont typeface="Comic Sans MS"/>
              <a:buChar char="●"/>
            </a:pPr>
            <a:r>
              <a:rPr lang="en" sz="1400">
                <a:solidFill>
                  <a:srgbClr val="000000"/>
                </a:solidFill>
                <a:latin typeface="Comic Sans MS"/>
                <a:ea typeface="Comic Sans MS"/>
                <a:cs typeface="Comic Sans MS"/>
                <a:sym typeface="Comic Sans MS"/>
              </a:rPr>
              <a:t>Crime Data Source:</a:t>
            </a:r>
            <a:endParaRPr sz="1400">
              <a:solidFill>
                <a:srgbClr val="000000"/>
              </a:solidFill>
              <a:latin typeface="Comic Sans MS"/>
              <a:ea typeface="Comic Sans MS"/>
              <a:cs typeface="Comic Sans MS"/>
              <a:sym typeface="Comic Sans MS"/>
            </a:endParaRPr>
          </a:p>
          <a:p>
            <a:pPr indent="0" lvl="0" marL="0" rtl="0" algn="l">
              <a:lnSpc>
                <a:spcPct val="100000"/>
              </a:lnSpc>
              <a:spcBef>
                <a:spcPts val="0"/>
              </a:spcBef>
              <a:spcAft>
                <a:spcPts val="0"/>
              </a:spcAft>
              <a:buNone/>
            </a:pPr>
            <a:r>
              <a:rPr lang="en" sz="1400" u="sng">
                <a:solidFill>
                  <a:srgbClr val="000000"/>
                </a:solidFill>
                <a:latin typeface="Comic Sans MS"/>
                <a:ea typeface="Comic Sans MS"/>
                <a:cs typeface="Comic Sans MS"/>
                <a:sym typeface="Comic Sans MS"/>
                <a:hlinkClick r:id="rId3"/>
              </a:rPr>
              <a:t>https://www.kaggle.com/ankkur13/boston-crime-data</a:t>
            </a:r>
            <a:endParaRPr sz="1400">
              <a:solidFill>
                <a:srgbClr val="000000"/>
              </a:solidFill>
              <a:latin typeface="Comic Sans MS"/>
              <a:ea typeface="Comic Sans MS"/>
              <a:cs typeface="Comic Sans MS"/>
              <a:sym typeface="Comic Sans MS"/>
            </a:endParaRPr>
          </a:p>
          <a:p>
            <a:pPr indent="0" lvl="0" marL="0" rtl="0" algn="l">
              <a:lnSpc>
                <a:spcPct val="100000"/>
              </a:lnSpc>
              <a:spcBef>
                <a:spcPts val="0"/>
              </a:spcBef>
              <a:spcAft>
                <a:spcPts val="0"/>
              </a:spcAft>
              <a:buNone/>
            </a:pPr>
            <a:r>
              <a:t/>
            </a:r>
            <a:endParaRPr sz="1400">
              <a:solidFill>
                <a:srgbClr val="000000"/>
              </a:solidFill>
              <a:latin typeface="Comic Sans MS"/>
              <a:ea typeface="Comic Sans MS"/>
              <a:cs typeface="Comic Sans MS"/>
              <a:sym typeface="Comic Sans MS"/>
            </a:endParaRPr>
          </a:p>
          <a:p>
            <a:pPr indent="-317500" lvl="0" marL="457200" rtl="0" algn="l">
              <a:lnSpc>
                <a:spcPct val="100000"/>
              </a:lnSpc>
              <a:spcBef>
                <a:spcPts val="0"/>
              </a:spcBef>
              <a:spcAft>
                <a:spcPts val="0"/>
              </a:spcAft>
              <a:buClr>
                <a:srgbClr val="000000"/>
              </a:buClr>
              <a:buSzPts val="1400"/>
              <a:buFont typeface="Comic Sans MS"/>
              <a:buChar char="●"/>
            </a:pPr>
            <a:r>
              <a:rPr lang="en" sz="1400">
                <a:solidFill>
                  <a:srgbClr val="000000"/>
                </a:solidFill>
                <a:latin typeface="Comic Sans MS"/>
                <a:ea typeface="Comic Sans MS"/>
                <a:cs typeface="Comic Sans MS"/>
                <a:sym typeface="Comic Sans MS"/>
              </a:rPr>
              <a:t>Housing Data Source:</a:t>
            </a:r>
            <a:endParaRPr sz="1400">
              <a:solidFill>
                <a:srgbClr val="000000"/>
              </a:solidFill>
              <a:latin typeface="Comic Sans MS"/>
              <a:ea typeface="Comic Sans MS"/>
              <a:cs typeface="Comic Sans MS"/>
              <a:sym typeface="Comic Sans MS"/>
            </a:endParaRPr>
          </a:p>
          <a:p>
            <a:pPr indent="0" lvl="0" marL="0" rtl="0" algn="l">
              <a:lnSpc>
                <a:spcPct val="100000"/>
              </a:lnSpc>
              <a:spcBef>
                <a:spcPts val="0"/>
              </a:spcBef>
              <a:spcAft>
                <a:spcPts val="0"/>
              </a:spcAft>
              <a:buNone/>
            </a:pPr>
            <a:r>
              <a:rPr lang="en" sz="1400" u="sng">
                <a:solidFill>
                  <a:srgbClr val="000000"/>
                </a:solidFill>
                <a:latin typeface="Comic Sans MS"/>
                <a:ea typeface="Comic Sans MS"/>
                <a:cs typeface="Comic Sans MS"/>
                <a:sym typeface="Comic Sans MS"/>
                <a:hlinkClick r:id="rId4"/>
              </a:rPr>
              <a:t>https://www.zillow.com/boston-ma/home-values/</a:t>
            </a:r>
            <a:endParaRPr sz="1400">
              <a:solidFill>
                <a:srgbClr val="000000"/>
              </a:solidFill>
              <a:latin typeface="Comic Sans MS"/>
              <a:ea typeface="Comic Sans MS"/>
              <a:cs typeface="Comic Sans MS"/>
              <a:sym typeface="Comic Sans MS"/>
            </a:endParaRPr>
          </a:p>
          <a:p>
            <a:pPr indent="0" lvl="0" marL="0" rtl="0" algn="l">
              <a:lnSpc>
                <a:spcPct val="100000"/>
              </a:lnSpc>
              <a:spcBef>
                <a:spcPts val="0"/>
              </a:spcBef>
              <a:spcAft>
                <a:spcPts val="0"/>
              </a:spcAft>
              <a:buNone/>
            </a:pPr>
            <a:r>
              <a:t/>
            </a:r>
            <a:endParaRPr sz="1400">
              <a:solidFill>
                <a:srgbClr val="000000"/>
              </a:solidFill>
              <a:latin typeface="Comic Sans MS"/>
              <a:ea typeface="Comic Sans MS"/>
              <a:cs typeface="Comic Sans MS"/>
              <a:sym typeface="Comic Sans MS"/>
            </a:endParaRPr>
          </a:p>
          <a:p>
            <a:pPr indent="-317500" lvl="0" marL="457200" rtl="0" algn="l">
              <a:lnSpc>
                <a:spcPct val="100000"/>
              </a:lnSpc>
              <a:spcBef>
                <a:spcPts val="0"/>
              </a:spcBef>
              <a:spcAft>
                <a:spcPts val="0"/>
              </a:spcAft>
              <a:buClr>
                <a:srgbClr val="000000"/>
              </a:buClr>
              <a:buSzPts val="1400"/>
              <a:buFont typeface="Comic Sans MS"/>
              <a:buChar char="●"/>
            </a:pPr>
            <a:r>
              <a:rPr lang="en" sz="1400">
                <a:solidFill>
                  <a:srgbClr val="000000"/>
                </a:solidFill>
                <a:latin typeface="Comic Sans MS"/>
                <a:ea typeface="Comic Sans MS"/>
                <a:cs typeface="Comic Sans MS"/>
                <a:sym typeface="Comic Sans MS"/>
              </a:rPr>
              <a:t>Income Data Source:</a:t>
            </a:r>
            <a:endParaRPr sz="1400">
              <a:solidFill>
                <a:srgbClr val="000000"/>
              </a:solidFill>
              <a:latin typeface="Comic Sans MS"/>
              <a:ea typeface="Comic Sans MS"/>
              <a:cs typeface="Comic Sans MS"/>
              <a:sym typeface="Comic Sans MS"/>
            </a:endParaRPr>
          </a:p>
          <a:p>
            <a:pPr indent="0" lvl="0" marL="0" rtl="0" algn="l">
              <a:lnSpc>
                <a:spcPct val="100000"/>
              </a:lnSpc>
              <a:spcBef>
                <a:spcPts val="0"/>
              </a:spcBef>
              <a:spcAft>
                <a:spcPts val="0"/>
              </a:spcAft>
              <a:buNone/>
            </a:pPr>
            <a:r>
              <a:rPr lang="en" sz="1400" u="sng">
                <a:solidFill>
                  <a:srgbClr val="000000"/>
                </a:solidFill>
                <a:latin typeface="Comic Sans MS"/>
                <a:ea typeface="Comic Sans MS"/>
                <a:cs typeface="Comic Sans MS"/>
                <a:sym typeface="Comic Sans MS"/>
                <a:hlinkClick r:id="rId5"/>
              </a:rPr>
              <a:t>https://statisticalatlas.com/county-subdivision/Massachusetts/Suffolk-County/Boston/Household-Income</a:t>
            </a:r>
            <a:endParaRPr sz="1400">
              <a:solidFill>
                <a:srgbClr val="000000"/>
              </a:solidFill>
            </a:endParaRPr>
          </a:p>
          <a:p>
            <a:pPr indent="0" lvl="0" marL="0" rtl="0" algn="l">
              <a:lnSpc>
                <a:spcPct val="100000"/>
              </a:lnSpc>
              <a:spcBef>
                <a:spcPts val="0"/>
              </a:spcBef>
              <a:spcAft>
                <a:spcPts val="0"/>
              </a:spcAft>
              <a:buNone/>
            </a:pPr>
            <a:r>
              <a:t/>
            </a:r>
            <a:endParaRPr sz="1400" u="sng">
              <a:solidFill>
                <a:srgbClr val="000000"/>
              </a:solidFill>
              <a:latin typeface="Comic Sans MS"/>
              <a:ea typeface="Comic Sans MS"/>
              <a:cs typeface="Comic Sans MS"/>
              <a:sym typeface="Comic Sans MS"/>
              <a:hlinkClick r:id="rId6"/>
            </a:endParaRPr>
          </a:p>
          <a:p>
            <a:pPr indent="-317500" lvl="0" marL="457200" rtl="0" algn="l">
              <a:lnSpc>
                <a:spcPct val="100000"/>
              </a:lnSpc>
              <a:spcBef>
                <a:spcPts val="0"/>
              </a:spcBef>
              <a:spcAft>
                <a:spcPts val="0"/>
              </a:spcAft>
              <a:buClr>
                <a:srgbClr val="000000"/>
              </a:buClr>
              <a:buSzPts val="1400"/>
              <a:buFont typeface="Comic Sans MS"/>
              <a:buChar char="●"/>
            </a:pPr>
            <a:r>
              <a:rPr lang="en" sz="1400">
                <a:solidFill>
                  <a:srgbClr val="000000"/>
                </a:solidFill>
                <a:latin typeface="Comic Sans MS"/>
                <a:ea typeface="Comic Sans MS"/>
                <a:cs typeface="Comic Sans MS"/>
                <a:sym typeface="Comic Sans MS"/>
              </a:rPr>
              <a:t>Districts Data Source:</a:t>
            </a:r>
            <a:endParaRPr sz="1400">
              <a:solidFill>
                <a:srgbClr val="000000"/>
              </a:solidFill>
              <a:latin typeface="Comic Sans MS"/>
              <a:ea typeface="Comic Sans MS"/>
              <a:cs typeface="Comic Sans MS"/>
              <a:sym typeface="Comic Sans MS"/>
            </a:endParaRPr>
          </a:p>
          <a:p>
            <a:pPr indent="0" lvl="0" marL="0" rtl="0" algn="l">
              <a:lnSpc>
                <a:spcPct val="100000"/>
              </a:lnSpc>
              <a:spcBef>
                <a:spcPts val="0"/>
              </a:spcBef>
              <a:spcAft>
                <a:spcPts val="0"/>
              </a:spcAft>
              <a:buNone/>
            </a:pPr>
            <a:r>
              <a:rPr lang="en" sz="1400" u="sng">
                <a:solidFill>
                  <a:srgbClr val="000000"/>
                </a:solidFill>
                <a:latin typeface="Comic Sans MS"/>
                <a:ea typeface="Comic Sans MS"/>
                <a:cs typeface="Comic Sans MS"/>
                <a:sym typeface="Comic Sans MS"/>
                <a:hlinkClick r:id="rId7"/>
              </a:rPr>
              <a:t>https://bpdnews.com/districts</a:t>
            </a:r>
            <a:endParaRPr sz="1400">
              <a:solidFill>
                <a:srgbClr val="000000"/>
              </a:solidFill>
              <a:latin typeface="Comic Sans MS"/>
              <a:ea typeface="Comic Sans MS"/>
              <a:cs typeface="Comic Sans MS"/>
              <a:sym typeface="Comic Sans MS"/>
            </a:endParaRPr>
          </a:p>
        </p:txBody>
      </p:sp>
      <p:pic>
        <p:nvPicPr>
          <p:cNvPr id="225" name="Google Shape;225;p36"/>
          <p:cNvPicPr preferRelativeResize="0"/>
          <p:nvPr/>
        </p:nvPicPr>
        <p:blipFill>
          <a:blip r:embed="rId8">
            <a:alphaModFix/>
          </a:blip>
          <a:stretch>
            <a:fillRect/>
          </a:stretch>
        </p:blipFill>
        <p:spPr>
          <a:xfrm>
            <a:off x="7406300" y="0"/>
            <a:ext cx="1737701" cy="14994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37"/>
          <p:cNvSpPr txBox="1"/>
          <p:nvPr/>
        </p:nvSpPr>
        <p:spPr>
          <a:xfrm>
            <a:off x="0" y="2233200"/>
            <a:ext cx="1956000" cy="58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rgbClr val="FFFFFF"/>
                </a:solidFill>
                <a:latin typeface="Comic Sans MS"/>
                <a:ea typeface="Comic Sans MS"/>
                <a:cs typeface="Comic Sans MS"/>
                <a:sym typeface="Comic Sans MS"/>
              </a:rPr>
              <a:t>Questions?</a:t>
            </a:r>
            <a:endParaRPr sz="2000">
              <a:solidFill>
                <a:srgbClr val="FFFFFF"/>
              </a:solidFill>
              <a:latin typeface="Comic Sans MS"/>
              <a:ea typeface="Comic Sans MS"/>
              <a:cs typeface="Comic Sans MS"/>
              <a:sym typeface="Comic Sans MS"/>
            </a:endParaRPr>
          </a:p>
          <a:p>
            <a:pPr indent="0" lvl="0" marL="0" rtl="0" algn="ctr">
              <a:spcBef>
                <a:spcPts val="0"/>
              </a:spcBef>
              <a:spcAft>
                <a:spcPts val="0"/>
              </a:spcAft>
              <a:buNone/>
            </a:pPr>
            <a:r>
              <a:rPr lang="en" sz="1800">
                <a:solidFill>
                  <a:srgbClr val="FFFFFF"/>
                </a:solidFill>
                <a:latin typeface="Comic Sans MS"/>
                <a:ea typeface="Comic Sans MS"/>
                <a:cs typeface="Comic Sans MS"/>
                <a:sym typeface="Comic Sans MS"/>
              </a:rPr>
              <a:t>Yours</a:t>
            </a:r>
            <a:endParaRPr sz="1800">
              <a:solidFill>
                <a:srgbClr val="FFFFFF"/>
              </a:solidFill>
              <a:latin typeface="Comic Sans MS"/>
              <a:ea typeface="Comic Sans MS"/>
              <a:cs typeface="Comic Sans MS"/>
              <a:sym typeface="Comic Sans MS"/>
            </a:endParaRPr>
          </a:p>
        </p:txBody>
      </p:sp>
      <p:sp>
        <p:nvSpPr>
          <p:cNvPr id="231" name="Google Shape;231;p37"/>
          <p:cNvSpPr txBox="1"/>
          <p:nvPr/>
        </p:nvSpPr>
        <p:spPr>
          <a:xfrm>
            <a:off x="7359350" y="2233200"/>
            <a:ext cx="1692600" cy="6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rgbClr val="FFFFFF"/>
                </a:solidFill>
                <a:latin typeface="Comic Sans MS"/>
                <a:ea typeface="Comic Sans MS"/>
                <a:cs typeface="Comic Sans MS"/>
                <a:sym typeface="Comic Sans MS"/>
              </a:rPr>
              <a:t>Answers!</a:t>
            </a:r>
            <a:endParaRPr sz="2000">
              <a:solidFill>
                <a:srgbClr val="FFFFFF"/>
              </a:solidFill>
              <a:latin typeface="Comic Sans MS"/>
              <a:ea typeface="Comic Sans MS"/>
              <a:cs typeface="Comic Sans MS"/>
              <a:sym typeface="Comic Sans MS"/>
            </a:endParaRPr>
          </a:p>
          <a:p>
            <a:pPr indent="0" lvl="0" marL="0" rtl="0" algn="ctr">
              <a:spcBef>
                <a:spcPts val="0"/>
              </a:spcBef>
              <a:spcAft>
                <a:spcPts val="0"/>
              </a:spcAft>
              <a:buNone/>
            </a:pPr>
            <a:r>
              <a:rPr lang="en" sz="1800">
                <a:solidFill>
                  <a:srgbClr val="FFFFFF"/>
                </a:solidFill>
                <a:latin typeface="Comic Sans MS"/>
                <a:ea typeface="Comic Sans MS"/>
                <a:cs typeface="Comic Sans MS"/>
                <a:sym typeface="Comic Sans MS"/>
              </a:rPr>
              <a:t>Ours</a:t>
            </a:r>
            <a:endParaRPr sz="1800">
              <a:solidFill>
                <a:srgbClr val="FFFFFF"/>
              </a:solidFill>
              <a:latin typeface="Comic Sans MS"/>
              <a:ea typeface="Comic Sans MS"/>
              <a:cs typeface="Comic Sans MS"/>
              <a:sym typeface="Comic Sans MS"/>
            </a:endParaRPr>
          </a:p>
        </p:txBody>
      </p:sp>
      <p:pic>
        <p:nvPicPr>
          <p:cNvPr id="232" name="Google Shape;232;p37"/>
          <p:cNvPicPr preferRelativeResize="0"/>
          <p:nvPr/>
        </p:nvPicPr>
        <p:blipFill>
          <a:blip r:embed="rId3">
            <a:alphaModFix/>
          </a:blip>
          <a:stretch>
            <a:fillRect/>
          </a:stretch>
        </p:blipFill>
        <p:spPr>
          <a:xfrm>
            <a:off x="501000" y="1317825"/>
            <a:ext cx="6681025" cy="3538450"/>
          </a:xfrm>
          <a:prstGeom prst="rect">
            <a:avLst/>
          </a:prstGeom>
          <a:noFill/>
          <a:ln>
            <a:noFill/>
          </a:ln>
        </p:spPr>
      </p:pic>
      <p:pic>
        <p:nvPicPr>
          <p:cNvPr id="233" name="Google Shape;233;p37"/>
          <p:cNvPicPr preferRelativeResize="0"/>
          <p:nvPr/>
        </p:nvPicPr>
        <p:blipFill>
          <a:blip r:embed="rId4">
            <a:alphaModFix/>
          </a:blip>
          <a:stretch>
            <a:fillRect/>
          </a:stretch>
        </p:blipFill>
        <p:spPr>
          <a:xfrm>
            <a:off x="7406300" y="0"/>
            <a:ext cx="1737701" cy="1499499"/>
          </a:xfrm>
          <a:prstGeom prst="rect">
            <a:avLst/>
          </a:prstGeom>
          <a:noFill/>
          <a:ln>
            <a:noFill/>
          </a:ln>
        </p:spPr>
      </p:pic>
      <p:sp>
        <p:nvSpPr>
          <p:cNvPr id="234" name="Google Shape;234;p37"/>
          <p:cNvSpPr txBox="1"/>
          <p:nvPr/>
        </p:nvSpPr>
        <p:spPr>
          <a:xfrm>
            <a:off x="456625" y="173800"/>
            <a:ext cx="6344400" cy="96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400">
                <a:highlight>
                  <a:srgbClr val="FFFF00"/>
                </a:highlight>
              </a:rPr>
              <a:t>Dashboard</a:t>
            </a:r>
            <a:endParaRPr b="1" sz="2400">
              <a:highlight>
                <a:srgbClr val="FFFF00"/>
              </a:highlight>
            </a:endParaRPr>
          </a:p>
          <a:p>
            <a:pPr indent="0" lvl="0" marL="0" rtl="0" algn="l">
              <a:lnSpc>
                <a:spcPct val="115000"/>
              </a:lnSpc>
              <a:spcBef>
                <a:spcPts val="1600"/>
              </a:spcBef>
              <a:spcAft>
                <a:spcPts val="1600"/>
              </a:spcAft>
              <a:buNone/>
            </a:pPr>
            <a:r>
              <a:rPr lang="en" sz="1200" u="sng">
                <a:solidFill>
                  <a:schemeClr val="accent5"/>
                </a:solidFill>
                <a:latin typeface="Playfair Display"/>
                <a:ea typeface="Playfair Display"/>
                <a:cs typeface="Playfair Display"/>
                <a:sym typeface="Playfair Display"/>
                <a:hlinkClick r:id="rId5"/>
              </a:rPr>
              <a:t>https://datastudio.google.com/open/1GCwkYrQMg6IZx3y7T_DKf4ZxcF8dPgWH</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pic>
        <p:nvPicPr>
          <p:cNvPr id="239" name="Google Shape;239;p38"/>
          <p:cNvPicPr preferRelativeResize="0"/>
          <p:nvPr/>
        </p:nvPicPr>
        <p:blipFill rotWithShape="1">
          <a:blip r:embed="rId3">
            <a:alphaModFix/>
          </a:blip>
          <a:srcRect b="0" l="0" r="0" t="0"/>
          <a:stretch/>
        </p:blipFill>
        <p:spPr>
          <a:xfrm>
            <a:off x="0" y="0"/>
            <a:ext cx="7014873" cy="5143502"/>
          </a:xfrm>
          <a:prstGeom prst="rect">
            <a:avLst/>
          </a:prstGeom>
          <a:noFill/>
          <a:ln>
            <a:noFill/>
          </a:ln>
        </p:spPr>
      </p:pic>
      <p:pic>
        <p:nvPicPr>
          <p:cNvPr id="240" name="Google Shape;240;p38"/>
          <p:cNvPicPr preferRelativeResize="0"/>
          <p:nvPr/>
        </p:nvPicPr>
        <p:blipFill>
          <a:blip r:embed="rId4">
            <a:alphaModFix/>
          </a:blip>
          <a:stretch>
            <a:fillRect/>
          </a:stretch>
        </p:blipFill>
        <p:spPr>
          <a:xfrm>
            <a:off x="7406300" y="0"/>
            <a:ext cx="1737701" cy="1499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73" name="Google Shape;73;p15"/>
          <p:cNvSpPr txBox="1"/>
          <p:nvPr>
            <p:ph idx="1" type="body"/>
          </p:nvPr>
        </p:nvSpPr>
        <p:spPr>
          <a:xfrm>
            <a:off x="627525" y="1378325"/>
            <a:ext cx="6589200" cy="33393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sz="2200">
                <a:solidFill>
                  <a:srgbClr val="000000"/>
                </a:solidFill>
                <a:latin typeface="Comic Sans MS"/>
                <a:ea typeface="Comic Sans MS"/>
                <a:cs typeface="Comic Sans MS"/>
                <a:sym typeface="Comic Sans MS"/>
              </a:rPr>
              <a:t>Our team is interested in crimes that were reported in the Boston area (including 11 districts) from June 2015 to October 2018.</a:t>
            </a:r>
            <a:endParaRPr sz="2200">
              <a:solidFill>
                <a:srgbClr val="000000"/>
              </a:solidFill>
              <a:latin typeface="Comic Sans MS"/>
              <a:ea typeface="Comic Sans MS"/>
              <a:cs typeface="Comic Sans MS"/>
              <a:sym typeface="Comic Sans MS"/>
            </a:endParaRPr>
          </a:p>
          <a:p>
            <a:pPr indent="457200" lvl="0" marL="0" rtl="0" algn="l">
              <a:lnSpc>
                <a:spcPct val="100000"/>
              </a:lnSpc>
              <a:spcBef>
                <a:spcPts val="1600"/>
              </a:spcBef>
              <a:spcAft>
                <a:spcPts val="0"/>
              </a:spcAft>
              <a:buNone/>
            </a:pPr>
            <a:r>
              <a:rPr lang="en" sz="2200">
                <a:solidFill>
                  <a:srgbClr val="000000"/>
                </a:solidFill>
                <a:latin typeface="Comic Sans MS"/>
                <a:ea typeface="Comic Sans MS"/>
                <a:cs typeface="Comic Sans MS"/>
                <a:sym typeface="Comic Sans MS"/>
              </a:rPr>
              <a:t>The main purpose of our project is to analyze patterns of crimes, the potential incentives for crimes, as well as how other factors such as housing prices, income correlate with crimes.</a:t>
            </a:r>
            <a:endParaRPr sz="2200">
              <a:solidFill>
                <a:srgbClr val="000000"/>
              </a:solidFill>
              <a:latin typeface="Comic Sans MS"/>
              <a:ea typeface="Comic Sans MS"/>
              <a:cs typeface="Comic Sans MS"/>
              <a:sym typeface="Comic Sans MS"/>
            </a:endParaRPr>
          </a:p>
          <a:p>
            <a:pPr indent="0" lvl="0" marL="0" rtl="0" algn="l">
              <a:spcBef>
                <a:spcPts val="0"/>
              </a:spcBef>
              <a:spcAft>
                <a:spcPts val="1600"/>
              </a:spcAft>
              <a:buNone/>
            </a:pPr>
            <a:r>
              <a:t/>
            </a:r>
            <a:endParaRPr/>
          </a:p>
        </p:txBody>
      </p:sp>
      <p:pic>
        <p:nvPicPr>
          <p:cNvPr id="74" name="Google Shape;74;p15"/>
          <p:cNvPicPr preferRelativeResize="0"/>
          <p:nvPr/>
        </p:nvPicPr>
        <p:blipFill>
          <a:blip r:embed="rId3">
            <a:alphaModFix/>
          </a:blip>
          <a:stretch>
            <a:fillRect/>
          </a:stretch>
        </p:blipFill>
        <p:spPr>
          <a:xfrm>
            <a:off x="7406300" y="0"/>
            <a:ext cx="1737701" cy="1499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pic>
        <p:nvPicPr>
          <p:cNvPr id="79" name="Google Shape;79;p16"/>
          <p:cNvPicPr preferRelativeResize="0"/>
          <p:nvPr/>
        </p:nvPicPr>
        <p:blipFill>
          <a:blip r:embed="rId3">
            <a:alphaModFix/>
          </a:blip>
          <a:stretch>
            <a:fillRect/>
          </a:stretch>
        </p:blipFill>
        <p:spPr>
          <a:xfrm>
            <a:off x="0" y="0"/>
            <a:ext cx="9144000" cy="5312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pic>
        <p:nvPicPr>
          <p:cNvPr id="84" name="Google Shape;84;p1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8"/>
          <p:cNvSpPr txBox="1"/>
          <p:nvPr>
            <p:ph type="title"/>
          </p:nvPr>
        </p:nvSpPr>
        <p:spPr>
          <a:xfrm>
            <a:off x="964000" y="582875"/>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 Analysis </a:t>
            </a:r>
            <a:r>
              <a:rPr lang="en" sz="1800"/>
              <a:t>-- Time Series</a:t>
            </a:r>
            <a:endParaRPr sz="1800"/>
          </a:p>
        </p:txBody>
      </p:sp>
      <p:pic>
        <p:nvPicPr>
          <p:cNvPr id="90" name="Google Shape;90;p18"/>
          <p:cNvPicPr preferRelativeResize="0"/>
          <p:nvPr/>
        </p:nvPicPr>
        <p:blipFill>
          <a:blip r:embed="rId3">
            <a:alphaModFix/>
          </a:blip>
          <a:stretch>
            <a:fillRect/>
          </a:stretch>
        </p:blipFill>
        <p:spPr>
          <a:xfrm>
            <a:off x="152400" y="1410476"/>
            <a:ext cx="8839199" cy="3500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9"/>
          <p:cNvSpPr txBox="1"/>
          <p:nvPr>
            <p:ph type="title"/>
          </p:nvPr>
        </p:nvSpPr>
        <p:spPr>
          <a:xfrm>
            <a:off x="950050" y="598975"/>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 Analysis </a:t>
            </a:r>
            <a:r>
              <a:rPr lang="en" sz="1800"/>
              <a:t>-- Year &amp; Month</a:t>
            </a:r>
            <a:endParaRPr sz="1800"/>
          </a:p>
        </p:txBody>
      </p:sp>
      <p:graphicFrame>
        <p:nvGraphicFramePr>
          <p:cNvPr id="96" name="Google Shape;96;p19"/>
          <p:cNvGraphicFramePr/>
          <p:nvPr/>
        </p:nvGraphicFramePr>
        <p:xfrm>
          <a:off x="211950" y="1553325"/>
          <a:ext cx="3000000" cy="3000000"/>
        </p:xfrm>
        <a:graphic>
          <a:graphicData uri="http://schemas.openxmlformats.org/drawingml/2006/table">
            <a:tbl>
              <a:tblPr>
                <a:noFill/>
                <a:tableStyleId>{B41FEB84-E92E-4237-AFB9-A2496DFD5C09}</a:tableStyleId>
              </a:tblPr>
              <a:tblGrid>
                <a:gridCol w="1092975"/>
                <a:gridCol w="1092975"/>
              </a:tblGrid>
              <a:tr h="792425">
                <a:tc>
                  <a:txBody>
                    <a:bodyPr/>
                    <a:lstStyle/>
                    <a:p>
                      <a:pPr indent="0" lvl="0" marL="0" rtl="0" algn="ctr">
                        <a:lnSpc>
                          <a:spcPct val="100000"/>
                        </a:lnSpc>
                        <a:spcBef>
                          <a:spcPts val="0"/>
                        </a:spcBef>
                        <a:spcAft>
                          <a:spcPts val="0"/>
                        </a:spcAft>
                        <a:buNone/>
                      </a:pPr>
                      <a:r>
                        <a:rPr b="1" lang="en" sz="1500"/>
                        <a:t>Year</a:t>
                      </a:r>
                      <a:endParaRPr b="1" sz="1500"/>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sz="1500"/>
                        <a:t>Number of crimes</a:t>
                      </a:r>
                      <a:endParaRPr b="1" sz="1500"/>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648600">
                <a:tc>
                  <a:txBody>
                    <a:bodyPr/>
                    <a:lstStyle/>
                    <a:p>
                      <a:pPr indent="0" lvl="0" marL="0" rtl="0" algn="ctr">
                        <a:spcBef>
                          <a:spcPts val="0"/>
                        </a:spcBef>
                        <a:spcAft>
                          <a:spcPts val="0"/>
                        </a:spcAft>
                        <a:buNone/>
                      </a:pPr>
                      <a:r>
                        <a:rPr lang="en"/>
                        <a:t>2017</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100 938</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648600">
                <a:tc>
                  <a:txBody>
                    <a:bodyPr/>
                    <a:lstStyle/>
                    <a:p>
                      <a:pPr indent="0" lvl="0" marL="0" rtl="0" algn="ctr">
                        <a:spcBef>
                          <a:spcPts val="0"/>
                        </a:spcBef>
                        <a:spcAft>
                          <a:spcPts val="0"/>
                        </a:spcAft>
                        <a:buNone/>
                      </a:pPr>
                      <a:r>
                        <a:rPr lang="en"/>
                        <a:t>2016</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99 134</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648600">
                <a:tc>
                  <a:txBody>
                    <a:bodyPr/>
                    <a:lstStyle/>
                    <a:p>
                      <a:pPr indent="0" lvl="0" marL="0" rtl="0" algn="ctr">
                        <a:spcBef>
                          <a:spcPts val="0"/>
                        </a:spcBef>
                        <a:spcAft>
                          <a:spcPts val="0"/>
                        </a:spcAft>
                        <a:buNone/>
                      </a:pPr>
                      <a:r>
                        <a:rPr lang="en"/>
                        <a:t>2018</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74 356</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648600">
                <a:tc>
                  <a:txBody>
                    <a:bodyPr/>
                    <a:lstStyle/>
                    <a:p>
                      <a:pPr indent="0" lvl="0" marL="0" rtl="0" algn="ctr">
                        <a:spcBef>
                          <a:spcPts val="0"/>
                        </a:spcBef>
                        <a:spcAft>
                          <a:spcPts val="0"/>
                        </a:spcAft>
                        <a:buNone/>
                      </a:pPr>
                      <a:r>
                        <a:rPr lang="en"/>
                        <a:t>2015</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53 392</a:t>
                      </a:r>
                      <a:endParaRPr>
                        <a:highlight>
                          <a:srgbClr val="000000"/>
                        </a:highlight>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graphicFrame>
        <p:nvGraphicFramePr>
          <p:cNvPr id="97" name="Google Shape;97;p19"/>
          <p:cNvGraphicFramePr/>
          <p:nvPr/>
        </p:nvGraphicFramePr>
        <p:xfrm>
          <a:off x="6732675" y="1553325"/>
          <a:ext cx="3000000" cy="3000000"/>
        </p:xfrm>
        <a:graphic>
          <a:graphicData uri="http://schemas.openxmlformats.org/drawingml/2006/table">
            <a:tbl>
              <a:tblPr>
                <a:noFill/>
                <a:tableStyleId>{B41FEB84-E92E-4237-AFB9-A2496DFD5C09}</a:tableStyleId>
              </a:tblPr>
              <a:tblGrid>
                <a:gridCol w="1092975"/>
                <a:gridCol w="1092975"/>
              </a:tblGrid>
              <a:tr h="792425">
                <a:tc>
                  <a:txBody>
                    <a:bodyPr/>
                    <a:lstStyle/>
                    <a:p>
                      <a:pPr indent="0" lvl="0" marL="0" rtl="0" algn="ctr">
                        <a:lnSpc>
                          <a:spcPct val="100000"/>
                        </a:lnSpc>
                        <a:spcBef>
                          <a:spcPts val="0"/>
                        </a:spcBef>
                        <a:spcAft>
                          <a:spcPts val="0"/>
                        </a:spcAft>
                        <a:buNone/>
                      </a:pPr>
                      <a:r>
                        <a:rPr b="1" lang="en" sz="1500"/>
                        <a:t>Month</a:t>
                      </a:r>
                      <a:endParaRPr b="1" sz="1500"/>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sz="1500"/>
                        <a:t>Number of crimes</a:t>
                      </a:r>
                      <a:endParaRPr b="1" sz="1500"/>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648600">
                <a:tc>
                  <a:txBody>
                    <a:bodyPr/>
                    <a:lstStyle/>
                    <a:p>
                      <a:pPr indent="0" lvl="0" marL="0" rtl="0" algn="ctr">
                        <a:spcBef>
                          <a:spcPts val="0"/>
                        </a:spcBef>
                        <a:spcAft>
                          <a:spcPts val="0"/>
                        </a:spcAft>
                        <a:buNone/>
                      </a:pPr>
                      <a:r>
                        <a:rPr lang="en"/>
                        <a:t>August</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35 137</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648600">
                <a:tc>
                  <a:txBody>
                    <a:bodyPr/>
                    <a:lstStyle/>
                    <a:p>
                      <a:pPr indent="0" lvl="0" marL="0" rtl="0" algn="ctr">
                        <a:spcBef>
                          <a:spcPts val="0"/>
                        </a:spcBef>
                        <a:spcAft>
                          <a:spcPts val="0"/>
                        </a:spcAft>
                        <a:buNone/>
                      </a:pPr>
                      <a:r>
                        <a:rPr lang="en"/>
                        <a:t>July</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34 640</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648600">
                <a:tc>
                  <a:txBody>
                    <a:bodyPr/>
                    <a:lstStyle/>
                    <a:p>
                      <a:pPr indent="0" lvl="0" marL="0" rtl="0" algn="ctr">
                        <a:spcBef>
                          <a:spcPts val="0"/>
                        </a:spcBef>
                        <a:spcAft>
                          <a:spcPts val="0"/>
                        </a:spcAft>
                        <a:buNone/>
                      </a:pPr>
                      <a:r>
                        <a:rPr lang="en"/>
                        <a:t>September</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34 023</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648600">
                <a:tc>
                  <a:txBody>
                    <a:bodyPr/>
                    <a:lstStyle/>
                    <a:p>
                      <a:pPr indent="0" lvl="0" marL="0" rtl="0" algn="ctr">
                        <a:spcBef>
                          <a:spcPts val="0"/>
                        </a:spcBef>
                        <a:spcAft>
                          <a:spcPts val="0"/>
                        </a:spcAft>
                        <a:buNone/>
                      </a:pPr>
                      <a:r>
                        <a:rPr lang="en"/>
                        <a:t>June</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30 622</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98" name="Google Shape;98;p19"/>
          <p:cNvSpPr txBox="1"/>
          <p:nvPr/>
        </p:nvSpPr>
        <p:spPr>
          <a:xfrm>
            <a:off x="2696900" y="1666000"/>
            <a:ext cx="3731700" cy="3055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Overall increase in the number of crimes </a:t>
            </a:r>
            <a:r>
              <a:rPr lang="en">
                <a:latin typeface="Lato"/>
                <a:ea typeface="Lato"/>
                <a:cs typeface="Lato"/>
                <a:sym typeface="Lato"/>
              </a:rPr>
              <a:t>throughout</a:t>
            </a:r>
            <a:r>
              <a:rPr lang="en">
                <a:latin typeface="Lato"/>
                <a:ea typeface="Lato"/>
                <a:cs typeface="Lato"/>
                <a:sym typeface="Lato"/>
              </a:rPr>
              <a:t> the US in 2015-2017</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Officials doing their best to prevent new crimes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All the students come back to school in July and August (new international students)</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Some studies claim that warmer weather has positive impact on the number of crimes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964000" y="582875"/>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 Analysis </a:t>
            </a:r>
            <a:r>
              <a:rPr lang="en" sz="1800"/>
              <a:t>-- Weekday &amp; Hour</a:t>
            </a:r>
            <a:endParaRPr sz="1800"/>
          </a:p>
        </p:txBody>
      </p:sp>
      <p:graphicFrame>
        <p:nvGraphicFramePr>
          <p:cNvPr id="104" name="Google Shape;104;p20"/>
          <p:cNvGraphicFramePr/>
          <p:nvPr/>
        </p:nvGraphicFramePr>
        <p:xfrm>
          <a:off x="6730025" y="1545275"/>
          <a:ext cx="3000000" cy="3000000"/>
        </p:xfrm>
        <a:graphic>
          <a:graphicData uri="http://schemas.openxmlformats.org/drawingml/2006/table">
            <a:tbl>
              <a:tblPr>
                <a:noFill/>
                <a:tableStyleId>{B41FEB84-E92E-4237-AFB9-A2496DFD5C09}</a:tableStyleId>
              </a:tblPr>
              <a:tblGrid>
                <a:gridCol w="1092975"/>
                <a:gridCol w="1092975"/>
              </a:tblGrid>
              <a:tr h="665075">
                <a:tc>
                  <a:txBody>
                    <a:bodyPr/>
                    <a:lstStyle/>
                    <a:p>
                      <a:pPr indent="0" lvl="0" marL="0" rtl="0" algn="ctr">
                        <a:lnSpc>
                          <a:spcPct val="100000"/>
                        </a:lnSpc>
                        <a:spcBef>
                          <a:spcPts val="0"/>
                        </a:spcBef>
                        <a:spcAft>
                          <a:spcPts val="0"/>
                        </a:spcAft>
                        <a:buNone/>
                      </a:pPr>
                      <a:r>
                        <a:rPr b="1" lang="en" sz="1500"/>
                        <a:t>Time of the day</a:t>
                      </a:r>
                      <a:endParaRPr b="1" sz="1500"/>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sz="1500"/>
                        <a:t>Number of crimes</a:t>
                      </a:r>
                      <a:endParaRPr b="1" sz="1500"/>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544350">
                <a:tc>
                  <a:txBody>
                    <a:bodyPr/>
                    <a:lstStyle/>
                    <a:p>
                      <a:pPr indent="0" lvl="0" marL="0" rtl="0" algn="ctr">
                        <a:spcBef>
                          <a:spcPts val="0"/>
                        </a:spcBef>
                        <a:spcAft>
                          <a:spcPts val="0"/>
                        </a:spcAft>
                        <a:buNone/>
                      </a:pPr>
                      <a:r>
                        <a:rPr lang="en"/>
                        <a:t>5 pm</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21 350</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544350">
                <a:tc>
                  <a:txBody>
                    <a:bodyPr/>
                    <a:lstStyle/>
                    <a:p>
                      <a:pPr indent="0" lvl="0" marL="0" rtl="0" algn="ctr">
                        <a:spcBef>
                          <a:spcPts val="0"/>
                        </a:spcBef>
                        <a:spcAft>
                          <a:spcPts val="0"/>
                        </a:spcAft>
                        <a:buNone/>
                      </a:pPr>
                      <a:r>
                        <a:rPr lang="en"/>
                        <a:t>6 pm</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20 908</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544350">
                <a:tc>
                  <a:txBody>
                    <a:bodyPr/>
                    <a:lstStyle/>
                    <a:p>
                      <a:pPr indent="0" lvl="0" marL="0" rtl="0" algn="ctr">
                        <a:spcBef>
                          <a:spcPts val="0"/>
                        </a:spcBef>
                        <a:spcAft>
                          <a:spcPts val="0"/>
                        </a:spcAft>
                        <a:buNone/>
                      </a:pPr>
                      <a:r>
                        <a:rPr lang="en"/>
                        <a:t>4 pm</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20 373</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544350">
                <a:tc>
                  <a:txBody>
                    <a:bodyPr/>
                    <a:lstStyle/>
                    <a:p>
                      <a:pPr indent="0" lvl="0" marL="0" rtl="0" algn="ctr">
                        <a:spcBef>
                          <a:spcPts val="0"/>
                        </a:spcBef>
                        <a:spcAft>
                          <a:spcPts val="0"/>
                        </a:spcAft>
                        <a:buNone/>
                      </a:pPr>
                      <a:r>
                        <a:rPr lang="en"/>
                        <a:t>12 pm</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19 198</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544350">
                <a:tc>
                  <a:txBody>
                    <a:bodyPr/>
                    <a:lstStyle/>
                    <a:p>
                      <a:pPr indent="0" lvl="0" marL="0" rtl="0" algn="ctr">
                        <a:spcBef>
                          <a:spcPts val="0"/>
                        </a:spcBef>
                        <a:spcAft>
                          <a:spcPts val="0"/>
                        </a:spcAft>
                        <a:buNone/>
                      </a:pPr>
                      <a:r>
                        <a:rPr lang="en"/>
                        <a:t>7 pm</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18 055</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graphicFrame>
        <p:nvGraphicFramePr>
          <p:cNvPr id="105" name="Google Shape;105;p20"/>
          <p:cNvGraphicFramePr/>
          <p:nvPr/>
        </p:nvGraphicFramePr>
        <p:xfrm>
          <a:off x="241700" y="1545263"/>
          <a:ext cx="3000000" cy="3000000"/>
        </p:xfrm>
        <a:graphic>
          <a:graphicData uri="http://schemas.openxmlformats.org/drawingml/2006/table">
            <a:tbl>
              <a:tblPr>
                <a:noFill/>
                <a:tableStyleId>{B41FEB84-E92E-4237-AFB9-A2496DFD5C09}</a:tableStyleId>
              </a:tblPr>
              <a:tblGrid>
                <a:gridCol w="1101025"/>
                <a:gridCol w="1084925"/>
              </a:tblGrid>
              <a:tr h="515225">
                <a:tc>
                  <a:txBody>
                    <a:bodyPr/>
                    <a:lstStyle/>
                    <a:p>
                      <a:pPr indent="0" lvl="0" marL="0" rtl="0" algn="ctr">
                        <a:lnSpc>
                          <a:spcPct val="100000"/>
                        </a:lnSpc>
                        <a:spcBef>
                          <a:spcPts val="0"/>
                        </a:spcBef>
                        <a:spcAft>
                          <a:spcPts val="0"/>
                        </a:spcAft>
                        <a:buNone/>
                      </a:pPr>
                      <a:r>
                        <a:rPr b="1" lang="en" sz="1500"/>
                        <a:t>Day of the week</a:t>
                      </a:r>
                      <a:endParaRPr b="1" sz="1500"/>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sz="1500"/>
                        <a:t>Number of crimes</a:t>
                      </a:r>
                      <a:endParaRPr b="1" sz="1500"/>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15875">
                <a:tc>
                  <a:txBody>
                    <a:bodyPr/>
                    <a:lstStyle/>
                    <a:p>
                      <a:pPr indent="0" lvl="0" marL="0" rtl="0" algn="ctr">
                        <a:spcBef>
                          <a:spcPts val="0"/>
                        </a:spcBef>
                        <a:spcAft>
                          <a:spcPts val="0"/>
                        </a:spcAft>
                        <a:buNone/>
                      </a:pPr>
                      <a:r>
                        <a:rPr lang="en"/>
                        <a:t>Friday</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43 751</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15875">
                <a:tc>
                  <a:txBody>
                    <a:bodyPr/>
                    <a:lstStyle/>
                    <a:p>
                      <a:pPr indent="0" lvl="0" marL="0" rtl="0" algn="ctr">
                        <a:spcBef>
                          <a:spcPts val="0"/>
                        </a:spcBef>
                        <a:spcAft>
                          <a:spcPts val="0"/>
                        </a:spcAft>
                        <a:buNone/>
                      </a:pPr>
                      <a:r>
                        <a:rPr lang="en"/>
                        <a:t>W</a:t>
                      </a:r>
                      <a:r>
                        <a:rPr lang="en" sz="1350"/>
                        <a:t>ednesday</a:t>
                      </a:r>
                      <a:endParaRPr sz="1350"/>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42 750</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15875">
                <a:tc>
                  <a:txBody>
                    <a:bodyPr/>
                    <a:lstStyle/>
                    <a:p>
                      <a:pPr indent="0" lvl="0" marL="0" rtl="0" algn="ctr">
                        <a:spcBef>
                          <a:spcPts val="0"/>
                        </a:spcBef>
                        <a:spcAft>
                          <a:spcPts val="0"/>
                        </a:spcAft>
                        <a:buNone/>
                      </a:pPr>
                      <a:r>
                        <a:rPr lang="en"/>
                        <a:t>Thursday</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42 547</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15875">
                <a:tc>
                  <a:txBody>
                    <a:bodyPr/>
                    <a:lstStyle/>
                    <a:p>
                      <a:pPr indent="0" lvl="0" marL="0" rtl="0" algn="ctr">
                        <a:spcBef>
                          <a:spcPts val="0"/>
                        </a:spcBef>
                        <a:spcAft>
                          <a:spcPts val="0"/>
                        </a:spcAft>
                        <a:buNone/>
                      </a:pPr>
                      <a:r>
                        <a:rPr lang="en"/>
                        <a:t>Tuesday</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42 340 </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18950">
                <a:tc>
                  <a:txBody>
                    <a:bodyPr/>
                    <a:lstStyle/>
                    <a:p>
                      <a:pPr indent="0" lvl="0" marL="0" rtl="0" algn="ctr">
                        <a:spcBef>
                          <a:spcPts val="0"/>
                        </a:spcBef>
                        <a:spcAft>
                          <a:spcPts val="0"/>
                        </a:spcAft>
                        <a:buNone/>
                      </a:pPr>
                      <a:r>
                        <a:rPr lang="en"/>
                        <a:t>Monday</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41 704</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18950">
                <a:tc>
                  <a:txBody>
                    <a:bodyPr/>
                    <a:lstStyle/>
                    <a:p>
                      <a:pPr indent="0" lvl="0" marL="0" rtl="0" algn="ctr">
                        <a:spcBef>
                          <a:spcPts val="0"/>
                        </a:spcBef>
                        <a:spcAft>
                          <a:spcPts val="0"/>
                        </a:spcAft>
                        <a:buNone/>
                      </a:pPr>
                      <a:r>
                        <a:rPr lang="en"/>
                        <a:t>Saturday</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40 360</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18950">
                <a:tc>
                  <a:txBody>
                    <a:bodyPr/>
                    <a:lstStyle/>
                    <a:p>
                      <a:pPr indent="0" lvl="0" marL="0" rtl="0" algn="ctr">
                        <a:spcBef>
                          <a:spcPts val="0"/>
                        </a:spcBef>
                        <a:spcAft>
                          <a:spcPts val="0"/>
                        </a:spcAft>
                        <a:buNone/>
                      </a:pPr>
                      <a:r>
                        <a:rPr lang="en"/>
                        <a:t>Sunday</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36 234</a:t>
                      </a:r>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06" name="Google Shape;106;p20"/>
          <p:cNvSpPr txBox="1"/>
          <p:nvPr/>
        </p:nvSpPr>
        <p:spPr>
          <a:xfrm>
            <a:off x="2696900" y="1666000"/>
            <a:ext cx="3789300" cy="3055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People tend to relax after work/school on Fridays and become less vigilant</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Many celebrations during the week are postponed to Fridays and people tend to be home  on Saturdays and especially Sundays</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Most crimes take place between 4 and 7 pm (when people finish working/studying)</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12 pm - lunch time (out of work/school)</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964000" y="354275"/>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 Analysis </a:t>
            </a:r>
            <a:r>
              <a:rPr lang="en" sz="1800"/>
              <a:t>-- Day vs Night and Regression</a:t>
            </a:r>
            <a:endParaRPr sz="1800"/>
          </a:p>
        </p:txBody>
      </p:sp>
      <p:pic>
        <p:nvPicPr>
          <p:cNvPr id="112" name="Google Shape;112;p21"/>
          <p:cNvPicPr preferRelativeResize="0"/>
          <p:nvPr/>
        </p:nvPicPr>
        <p:blipFill>
          <a:blip r:embed="rId3">
            <a:alphaModFix/>
          </a:blip>
          <a:stretch>
            <a:fillRect/>
          </a:stretch>
        </p:blipFill>
        <p:spPr>
          <a:xfrm>
            <a:off x="594650" y="1875325"/>
            <a:ext cx="3310749" cy="2027000"/>
          </a:xfrm>
          <a:prstGeom prst="rect">
            <a:avLst/>
          </a:prstGeom>
          <a:noFill/>
          <a:ln>
            <a:noFill/>
          </a:ln>
        </p:spPr>
      </p:pic>
      <p:sp>
        <p:nvSpPr>
          <p:cNvPr id="113" name="Google Shape;113;p21"/>
          <p:cNvSpPr txBox="1"/>
          <p:nvPr/>
        </p:nvSpPr>
        <p:spPr>
          <a:xfrm>
            <a:off x="4363175" y="1117425"/>
            <a:ext cx="3731700" cy="2092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Daytime: 6 am - 6 pm</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Three dummies for the regression analysis: </a:t>
            </a:r>
            <a:endParaRPr>
              <a:latin typeface="Lato"/>
              <a:ea typeface="Lato"/>
              <a:cs typeface="Lato"/>
              <a:sym typeface="Lato"/>
            </a:endParaRPr>
          </a:p>
          <a:p>
            <a:pPr indent="0" lvl="0" marL="914400" rtl="0" algn="l">
              <a:spcBef>
                <a:spcPts val="0"/>
              </a:spcBef>
              <a:spcAft>
                <a:spcPts val="0"/>
              </a:spcAft>
              <a:buNone/>
            </a:pPr>
            <a:r>
              <a:rPr i="1" lang="en">
                <a:latin typeface="Lato"/>
                <a:ea typeface="Lato"/>
                <a:cs typeface="Lato"/>
                <a:sym typeface="Lato"/>
              </a:rPr>
              <a:t>1. Month type</a:t>
            </a:r>
            <a:endParaRPr i="1">
              <a:latin typeface="Lato"/>
              <a:ea typeface="Lato"/>
              <a:cs typeface="Lato"/>
              <a:sym typeface="Lato"/>
            </a:endParaRPr>
          </a:p>
          <a:p>
            <a:pPr indent="0" lvl="0" marL="914400" rtl="0" algn="l">
              <a:spcBef>
                <a:spcPts val="0"/>
              </a:spcBef>
              <a:spcAft>
                <a:spcPts val="0"/>
              </a:spcAft>
              <a:buNone/>
            </a:pPr>
            <a:r>
              <a:rPr i="1" lang="en">
                <a:latin typeface="Lato"/>
                <a:ea typeface="Lato"/>
                <a:cs typeface="Lato"/>
                <a:sym typeface="Lato"/>
              </a:rPr>
              <a:t>2. Day of the week type </a:t>
            </a:r>
            <a:endParaRPr i="1">
              <a:latin typeface="Lato"/>
              <a:ea typeface="Lato"/>
              <a:cs typeface="Lato"/>
              <a:sym typeface="Lato"/>
            </a:endParaRPr>
          </a:p>
          <a:p>
            <a:pPr indent="0" lvl="0" marL="914400" rtl="0" algn="l">
              <a:spcBef>
                <a:spcPts val="0"/>
              </a:spcBef>
              <a:spcAft>
                <a:spcPts val="0"/>
              </a:spcAft>
              <a:buNone/>
            </a:pPr>
            <a:r>
              <a:rPr i="1" lang="en">
                <a:latin typeface="Lato"/>
                <a:ea typeface="Lato"/>
                <a:cs typeface="Lato"/>
                <a:sym typeface="Lato"/>
              </a:rPr>
              <a:t>3. Time of the day</a:t>
            </a:r>
            <a:endParaRPr i="1">
              <a:latin typeface="Lato"/>
              <a:ea typeface="Lato"/>
              <a:cs typeface="Lato"/>
              <a:sym typeface="Lato"/>
            </a:endParaRPr>
          </a:p>
          <a:p>
            <a:pPr indent="0" lvl="0" marL="914400" rtl="0" algn="l">
              <a:spcBef>
                <a:spcPts val="0"/>
              </a:spcBef>
              <a:spcAft>
                <a:spcPts val="0"/>
              </a:spcAft>
              <a:buNone/>
            </a:pPr>
            <a:r>
              <a:t/>
            </a:r>
            <a:endParaRPr i="1">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R-squared = 0.869</a:t>
            </a:r>
            <a:endParaRPr>
              <a:latin typeface="Lato"/>
              <a:ea typeface="Lato"/>
              <a:cs typeface="Lato"/>
              <a:sym typeface="Lato"/>
            </a:endParaRPr>
          </a:p>
        </p:txBody>
      </p:sp>
      <p:pic>
        <p:nvPicPr>
          <p:cNvPr id="114" name="Google Shape;114;p21"/>
          <p:cNvPicPr preferRelativeResize="0"/>
          <p:nvPr/>
        </p:nvPicPr>
        <p:blipFill>
          <a:blip r:embed="rId4">
            <a:alphaModFix/>
          </a:blip>
          <a:stretch>
            <a:fillRect/>
          </a:stretch>
        </p:blipFill>
        <p:spPr>
          <a:xfrm>
            <a:off x="4595025" y="3210225"/>
            <a:ext cx="2520049" cy="1689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F9D58"/>
      </a:accent4>
      <a:accent5>
        <a:srgbClr val="01AFD1"/>
      </a:accent5>
      <a:accent6>
        <a:srgbClr val="9C27B0"/>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